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7.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8.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omments/comment1.xml" ContentType="application/vnd.openxmlformats-officedocument.presentationml.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8" r:id="rId4"/>
  </p:sldMasterIdLst>
  <p:notesMasterIdLst>
    <p:notesMasterId r:id="rId15"/>
  </p:notesMasterIdLst>
  <p:sldIdLst>
    <p:sldId id="257" r:id="rId5"/>
    <p:sldId id="276" r:id="rId6"/>
    <p:sldId id="277" r:id="rId7"/>
    <p:sldId id="278" r:id="rId8"/>
    <p:sldId id="279" r:id="rId9"/>
    <p:sldId id="274" r:id="rId10"/>
    <p:sldId id="280" r:id="rId11"/>
    <p:sldId id="281" r:id="rId12"/>
    <p:sldId id="282" r:id="rId13"/>
    <p:sldId id="270" r:id="rId1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9325601-2CB1-0EF3-9A97-4D8F3CC47815}" name="Adetayo Adeyi" initials="AA" userId="S::Adetayo.Adeyi@arm.com.ng::bdac1068-ad31-420b-a0b7-aac3cbf12fdd" providerId="AD"/>
  <p188:author id="{EE42F95E-2941-95B1-DDC9-4F2F5BF9BDE1}" name="Oluwaseyi Adeosun" initials="OA" userId="S::Oluwaseyi.Adeosun@arm.com.ng::7c9dc902-e094-4187-940a-a997b1b2d96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detayo Adeyi" initials="AA" lastIdx="9" clrIdx="0">
    <p:extLst>
      <p:ext uri="{19B8F6BF-5375-455C-9EA6-DF929625EA0E}">
        <p15:presenceInfo xmlns:p15="http://schemas.microsoft.com/office/powerpoint/2012/main" userId="S::Adetayo.Adeyi@arm.com.ng::bdac1068-ad31-420b-a0b7-aac3cbf12fdd" providerId="AD"/>
      </p:ext>
    </p:extLst>
  </p:cmAuthor>
  <p:cmAuthor id="2" name="Omotayo Olasiji" initials="OO" lastIdx="5" clrIdx="1">
    <p:extLst>
      <p:ext uri="{19B8F6BF-5375-455C-9EA6-DF929625EA0E}">
        <p15:presenceInfo xmlns:p15="http://schemas.microsoft.com/office/powerpoint/2012/main" userId="S::Omotayo.Olasiji@arm.com.ng::e2a97c4f-aeb8-4b89-8b62-959472150aed" providerId="AD"/>
      </p:ext>
    </p:extLst>
  </p:cmAuthor>
  <p:cmAuthor id="3" name="Oluwaseyi Adeosun" initials="OA" lastIdx="3" clrIdx="2">
    <p:extLst>
      <p:ext uri="{19B8F6BF-5375-455C-9EA6-DF929625EA0E}">
        <p15:presenceInfo xmlns:p15="http://schemas.microsoft.com/office/powerpoint/2012/main" userId="S::Oluwaseyi.Adeosun@arm.com.ng::7c9dc902-e094-4187-940a-a997b1b2d968" providerId="AD"/>
      </p:ext>
    </p:extLst>
  </p:cmAuthor>
  <p:cmAuthor id="4" name="Fisayo Ajewole" initials="FA" lastIdx="2" clrIdx="3">
    <p:extLst>
      <p:ext uri="{19B8F6BF-5375-455C-9EA6-DF929625EA0E}">
        <p15:presenceInfo xmlns:p15="http://schemas.microsoft.com/office/powerpoint/2012/main" userId="S::Fisayo.Ajewole@arm.com.ng::a1159aac-9946-4e6b-8159-26672ed25aa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0051"/>
    <a:srgbClr val="990033"/>
    <a:srgbClr val="C9C19F"/>
    <a:srgbClr val="A41857"/>
    <a:srgbClr val="FFFFFF"/>
    <a:srgbClr val="C8C29E"/>
    <a:srgbClr val="E6DCD2"/>
    <a:srgbClr val="85705B"/>
    <a:srgbClr val="4E4F51"/>
    <a:srgbClr val="BAAA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514325-89E8-40D5-856A-CFAF9C8556D7}" v="13" dt="2022-06-08T15:47:15.185"/>
    <p1510:client id="{7B5CA291-EDD9-4E10-AD25-68BF26571700}" v="31" dt="2022-06-08T15:54:17.683"/>
    <p1510:client id="{8A529A8C-9D0A-48FD-9322-C13046B316F1}" v="130" dt="2022-06-08T13:29:40.918"/>
    <p1510:client id="{F4740A19-DAE0-4704-9EB4-95007DAFEC47}" v="13" dt="2022-06-08T14:07:17.6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1806" y="-7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oleObject" Target="https://armholdco-my.sharepoint.com/personal/oluwaseyi_adeosun_arm_com_ng/Documents/Desktop/Files/Reports/FactSheets/2021/Factsheet%20Graph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armholdco-my.sharepoint.com/personal/oluwadarafunmi_egbeyemi_arm_com_ng/Documents/Factsheet%20Graphs%20(Updated).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armholdco-my.sharepoint.com/personal/oluwadarafunmi_egbeyemi_arm_com_ng/Documents/Factsheet%20Graphs%20(Updated).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armholdco-my.sharepoint.com/personal/oluwadarafunmi_egbeyemi_arm_com_ng/Documents/Factsheet%20Graphs%20(Updated).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armholdco-my.sharepoint.com/personal/oluwadarafunmi_egbeyemi_arm_com_ng/Documents/Factsheet%20Graphs%20(Updated).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Fisayo.Ajewole.ARM.COM.NG\Downloads\Factsheet%20Graphs%20(Updated).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6.xml"/><Relationship Id="rId1" Type="http://schemas.microsoft.com/office/2011/relationships/chartStyle" Target="style16.xml"/></Relationships>
</file>

<file path=ppt/charts/_rels/chart2.xml.rels><?xml version="1.0" encoding="UTF-8" standalone="yes"?>
<Relationships xmlns="http://schemas.openxmlformats.org/package/2006/relationships"><Relationship Id="rId3" Type="http://schemas.openxmlformats.org/officeDocument/2006/relationships/oleObject" Target="https://armholdco-my.sharepoint.com/personal/oluwaseyi_adeosun_arm_com_ng/Documents/Desktop/Files/Reports/FactSheets/2021/Factsheet%20Graph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armholdco-my.sharepoint.com/personal/oluwaseyi_adeosun_arm_com_ng/Documents/Desktop/Files/Reports/FactSheets/2021/Factsheet%20Graph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armholdco-my.sharepoint.com/personal/oluwaseyi_adeosun_arm_com_ng/Documents/Desktop/Files/Reports/FactSheets/2021/Factsheet%20Graph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armholdco-my.sharepoint.com/personal/oluwaseyi_adeosun_arm_com_ng/Documents/Desktop/Files/Reports/FactSheets/2021/Factsheet%20Graph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armholdco-my.sharepoint.com/personal/oluwaseyi_adeosun_arm_com_ng/Documents/Desktop/Files/Reports/FactSheets/2021/Factsheet%20Graph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armholdco-my.sharepoint.com/personal/oluwadarafunmi_egbeyemi_arm_com_ng/Documents/Factsheet%20Graphs%20(Updated).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armholdco-my.sharepoint.com/personal/oluwadarafunmi_egbeyemi_arm_com_ng/Documents/Factsheet%20Graphs%20(Updated).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armholdco-my.sharepoint.com/personal/oluwadarafunmi_egbeyemi_arm_com_ng/Documents/Factsheet%20Graphs%20(Updated).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A20051"/>
              </a:solidFill>
              <a:ln w="19050">
                <a:solidFill>
                  <a:schemeClr val="lt1"/>
                </a:solidFill>
              </a:ln>
              <a:effectLst/>
            </c:spPr>
            <c:extLst>
              <c:ext xmlns:c16="http://schemas.microsoft.com/office/drawing/2014/chart" uri="{C3380CC4-5D6E-409C-BE32-E72D297353CC}">
                <c16:uniqueId val="{00000001-5107-4FE5-9A5F-59DF2B475772}"/>
              </c:ext>
            </c:extLst>
          </c:dPt>
          <c:dPt>
            <c:idx val="1"/>
            <c:bubble3D val="0"/>
            <c:spPr>
              <a:solidFill>
                <a:srgbClr val="C9C19F"/>
              </a:solidFill>
              <a:ln w="19050">
                <a:solidFill>
                  <a:schemeClr val="lt1"/>
                </a:solidFill>
              </a:ln>
              <a:effectLst/>
            </c:spPr>
            <c:extLst>
              <c:ext xmlns:c16="http://schemas.microsoft.com/office/drawing/2014/chart" uri="{C3380CC4-5D6E-409C-BE32-E72D297353CC}">
                <c16:uniqueId val="{00000003-5107-4FE5-9A5F-59DF2B475772}"/>
              </c:ext>
            </c:extLst>
          </c:dPt>
          <c:dLbls>
            <c:dLbl>
              <c:idx val="0"/>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Avenir Next LT Pro" panose="020B0504020202020204" pitchFamily="34" charset="0"/>
                      <a:ea typeface="+mn-ea"/>
                      <a:cs typeface="+mn-cs"/>
                    </a:defRPr>
                  </a:pPr>
                  <a:endParaRPr lang="en-NG"/>
                </a:p>
              </c:txPr>
              <c:dLblPos val="bestFit"/>
              <c:showLegendKey val="0"/>
              <c:showVal val="1"/>
              <c:showCatName val="0"/>
              <c:showSerName val="0"/>
              <c:showPercent val="0"/>
              <c:showBubbleSize val="0"/>
              <c:extLst>
                <c:ext xmlns:c16="http://schemas.microsoft.com/office/drawing/2014/chart" uri="{C3380CC4-5D6E-409C-BE32-E72D297353CC}">
                  <c16:uniqueId val="{00000001-5107-4FE5-9A5F-59DF2B475772}"/>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AGF!$B$3:$B$4</c:f>
              <c:strCache>
                <c:ptCount val="2"/>
                <c:pt idx="0">
                  <c:v>Equity</c:v>
                </c:pt>
                <c:pt idx="1">
                  <c:v>Fixed Income</c:v>
                </c:pt>
              </c:strCache>
            </c:strRef>
          </c:cat>
          <c:val>
            <c:numRef>
              <c:f>AGF!$C$3:$C$4</c:f>
              <c:numCache>
                <c:formatCode>0.00%</c:formatCode>
                <c:ptCount val="2"/>
                <c:pt idx="0">
                  <c:v>0.83560000000000001</c:v>
                </c:pt>
                <c:pt idx="1">
                  <c:v>0.16439999999999999</c:v>
                </c:pt>
              </c:numCache>
            </c:numRef>
          </c:val>
          <c:extLst>
            <c:ext xmlns:c16="http://schemas.microsoft.com/office/drawing/2014/chart" uri="{C3380CC4-5D6E-409C-BE32-E72D297353CC}">
              <c16:uniqueId val="{00000004-5107-4FE5-9A5F-59DF2B475772}"/>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latin typeface="Avenir Next LT Pro" panose="020B0504020202020204" pitchFamily="34" charset="0"/>
        </a:defRPr>
      </a:pPr>
      <a:endParaRPr lang="en-NG"/>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olidFill>
              <a:srgbClr val="A20051"/>
            </a:solidFill>
            <a:ln>
              <a:noFill/>
            </a:ln>
          </c:spPr>
          <c:dPt>
            <c:idx val="0"/>
            <c:bubble3D val="0"/>
            <c:spPr>
              <a:solidFill>
                <a:srgbClr val="990033"/>
              </a:solidFill>
              <a:ln w="19050">
                <a:noFill/>
              </a:ln>
              <a:effectLst/>
            </c:spPr>
            <c:extLst>
              <c:ext xmlns:c16="http://schemas.microsoft.com/office/drawing/2014/chart" uri="{C3380CC4-5D6E-409C-BE32-E72D297353CC}">
                <c16:uniqueId val="{00000001-B735-443C-B3AD-C927D864A1AA}"/>
              </c:ext>
            </c:extLst>
          </c:dPt>
          <c:dPt>
            <c:idx val="1"/>
            <c:bubble3D val="0"/>
            <c:spPr>
              <a:solidFill>
                <a:srgbClr val="C9C19F"/>
              </a:solidFill>
              <a:ln w="19050">
                <a:noFill/>
              </a:ln>
              <a:effectLst/>
            </c:spPr>
            <c:extLst>
              <c:ext xmlns:c16="http://schemas.microsoft.com/office/drawing/2014/chart" uri="{C3380CC4-5D6E-409C-BE32-E72D297353CC}">
                <c16:uniqueId val="{00000003-B735-443C-B3AD-C927D864A1AA}"/>
              </c:ext>
            </c:extLst>
          </c:dPt>
          <c:dPt>
            <c:idx val="2"/>
            <c:bubble3D val="0"/>
            <c:spPr>
              <a:solidFill>
                <a:srgbClr val="A20051"/>
              </a:solidFill>
              <a:ln w="19050">
                <a:noFill/>
              </a:ln>
              <a:effectLst/>
            </c:spPr>
            <c:extLst>
              <c:ext xmlns:c16="http://schemas.microsoft.com/office/drawing/2014/chart" uri="{C3380CC4-5D6E-409C-BE32-E72D297353CC}">
                <c16:uniqueId val="{00000005-B735-443C-B3AD-C927D864A1AA}"/>
              </c:ext>
            </c:extLst>
          </c:dPt>
          <c:dPt>
            <c:idx val="3"/>
            <c:bubble3D val="0"/>
            <c:spPr>
              <a:solidFill>
                <a:srgbClr val="CC0066"/>
              </a:solidFill>
              <a:ln w="19050">
                <a:noFill/>
              </a:ln>
              <a:effectLst/>
            </c:spPr>
            <c:extLst>
              <c:ext xmlns:c16="http://schemas.microsoft.com/office/drawing/2014/chart" uri="{C3380CC4-5D6E-409C-BE32-E72D297353CC}">
                <c16:uniqueId val="{00000007-B735-443C-B3AD-C927D864A1AA}"/>
              </c:ext>
            </c:extLst>
          </c:dPt>
          <c:dLbls>
            <c:dLbl>
              <c:idx val="0"/>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Avenir Next LT Pro" panose="020B0504020202020204" pitchFamily="34" charset="0"/>
                      <a:ea typeface="+mn-ea"/>
                      <a:cs typeface="+mn-cs"/>
                    </a:defRPr>
                  </a:pPr>
                  <a:endParaRPr lang="en-NG"/>
                </a:p>
              </c:txPr>
              <c:dLblPos val="bestFit"/>
              <c:showLegendKey val="0"/>
              <c:showVal val="1"/>
              <c:showCatName val="0"/>
              <c:showSerName val="0"/>
              <c:showPercent val="0"/>
              <c:showBubbleSize val="0"/>
              <c:extLst>
                <c:ext xmlns:c16="http://schemas.microsoft.com/office/drawing/2014/chart" uri="{C3380CC4-5D6E-409C-BE32-E72D297353CC}">
                  <c16:uniqueId val="{00000001-B735-443C-B3AD-C927D864A1AA}"/>
                </c:ext>
              </c:extLst>
            </c:dLbl>
            <c:dLbl>
              <c:idx val="2"/>
              <c:layout>
                <c:manualLayout>
                  <c:x val="-3.374675100501294E-2"/>
                  <c:y val="9.3685542741327954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735-443C-B3AD-C927D864A1AA}"/>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ARMEUR!$B$5:$B$8</c:f>
              <c:strCache>
                <c:ptCount val="4"/>
                <c:pt idx="0">
                  <c:v>FGN Eurobonds</c:v>
                </c:pt>
                <c:pt idx="1">
                  <c:v>Corporate Eurobonds</c:v>
                </c:pt>
                <c:pt idx="2">
                  <c:v>Short-term Instruments</c:v>
                </c:pt>
                <c:pt idx="3">
                  <c:v>Cash</c:v>
                </c:pt>
              </c:strCache>
            </c:strRef>
          </c:cat>
          <c:val>
            <c:numRef>
              <c:f>ARMEUR!$C$5:$C$8</c:f>
              <c:numCache>
                <c:formatCode>0.00%</c:formatCode>
                <c:ptCount val="4"/>
                <c:pt idx="0">
                  <c:v>0.4698</c:v>
                </c:pt>
                <c:pt idx="1">
                  <c:v>0.37380000000000002</c:v>
                </c:pt>
                <c:pt idx="2">
                  <c:v>0.15840000000000001</c:v>
                </c:pt>
                <c:pt idx="3">
                  <c:v>1.35E-2</c:v>
                </c:pt>
              </c:numCache>
            </c:numRef>
          </c:val>
          <c:extLst>
            <c:ext xmlns:c16="http://schemas.microsoft.com/office/drawing/2014/chart" uri="{C3380CC4-5D6E-409C-BE32-E72D297353CC}">
              <c16:uniqueId val="{00000008-B735-443C-B3AD-C927D864A1AA}"/>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100">
          <a:latin typeface="Avenir Next LT Pro" panose="020B0504020202020204" pitchFamily="34" charset="0"/>
        </a:defRPr>
      </a:pPr>
      <a:endParaRPr lang="en-NG"/>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990033"/>
            </a:solidFill>
            <a:ln>
              <a:noFill/>
            </a:ln>
            <a:effectLst/>
          </c:spPr>
          <c:invertIfNegative val="0"/>
          <c:dLbls>
            <c:dLbl>
              <c:idx val="0"/>
              <c:spPr>
                <a:noFill/>
                <a:ln>
                  <a:noFill/>
                </a:ln>
                <a:effectLst/>
              </c:spPr>
              <c:txPr>
                <a:bodyPr rot="-5400000" spcFirstLastPara="1" vertOverflow="ellipsis" wrap="square" anchor="ctr" anchorCtr="1"/>
                <a:lstStyle/>
                <a:p>
                  <a:pPr>
                    <a:defRPr sz="900" b="0" i="0" u="none" strike="noStrike" kern="1200" baseline="0">
                      <a:solidFill>
                        <a:schemeClr val="bg1"/>
                      </a:solidFill>
                      <a:latin typeface="Avenir Next LT Pro" panose="020B0504020202020204" pitchFamily="34" charset="0"/>
                      <a:ea typeface="+mn-ea"/>
                      <a:cs typeface="Arial" panose="020B0604020202020204" pitchFamily="34" charset="0"/>
                    </a:defRPr>
                  </a:pPr>
                  <a:endParaRPr lang="en-NG"/>
                </a:p>
              </c:txPr>
              <c:dLblPos val="inEnd"/>
              <c:showLegendKey val="0"/>
              <c:showVal val="1"/>
              <c:showCatName val="0"/>
              <c:showSerName val="0"/>
              <c:showPercent val="0"/>
              <c:showBubbleSize val="0"/>
              <c:extLst>
                <c:ext xmlns:c16="http://schemas.microsoft.com/office/drawing/2014/chart" uri="{C3380CC4-5D6E-409C-BE32-E72D297353CC}">
                  <c16:uniqueId val="{00000000-CBF0-49F3-B1F1-8577D0317B39}"/>
                </c:ext>
              </c:extLst>
            </c:dLbl>
            <c:dLbl>
              <c:idx val="1"/>
              <c:spPr>
                <a:noFill/>
                <a:ln>
                  <a:noFill/>
                </a:ln>
                <a:effectLst/>
              </c:spPr>
              <c:txPr>
                <a:bodyPr rot="-5400000" spcFirstLastPara="1" vertOverflow="ellipsis" wrap="square" anchor="ctr" anchorCtr="1"/>
                <a:lstStyle/>
                <a:p>
                  <a:pPr>
                    <a:defRPr sz="900" b="0" i="0" u="none" strike="noStrike" kern="1200" baseline="0">
                      <a:solidFill>
                        <a:schemeClr val="bg1"/>
                      </a:solidFill>
                      <a:latin typeface="Avenir Next LT Pro" panose="020B0504020202020204" pitchFamily="34" charset="0"/>
                      <a:ea typeface="+mn-ea"/>
                      <a:cs typeface="Arial" panose="020B0604020202020204" pitchFamily="34" charset="0"/>
                    </a:defRPr>
                  </a:pPr>
                  <a:endParaRPr lang="en-NG"/>
                </a:p>
              </c:txPr>
              <c:dLblPos val="inEnd"/>
              <c:showLegendKey val="0"/>
              <c:showVal val="1"/>
              <c:showCatName val="0"/>
              <c:showSerName val="0"/>
              <c:showPercent val="0"/>
              <c:showBubbleSize val="0"/>
              <c:extLst>
                <c:ext xmlns:c16="http://schemas.microsoft.com/office/drawing/2014/chart" uri="{C3380CC4-5D6E-409C-BE32-E72D297353CC}">
                  <c16:uniqueId val="{00000001-CBF0-49F3-B1F1-8577D0317B39}"/>
                </c:ext>
              </c:extLst>
            </c:dLbl>
            <c:dLbl>
              <c:idx val="2"/>
              <c:layout>
                <c:manualLayout>
                  <c:x val="3.1298827402985959E-3"/>
                  <c:y val="1.757698547805723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BF0-49F3-B1F1-8577D0317B39}"/>
                </c:ext>
              </c:extLst>
            </c:dLbl>
            <c:dLbl>
              <c:idx val="3"/>
              <c:layout>
                <c:manualLayout>
                  <c:x val="3.1298827402985959E-3"/>
                  <c:y val="1.23600354856498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BF0-49F3-B1F1-8577D0317B39}"/>
                </c:ext>
              </c:extLst>
            </c:dLbl>
            <c:spPr>
              <a:noFill/>
              <a:ln>
                <a:noFill/>
              </a:ln>
              <a:effectLst/>
            </c:spPr>
            <c:txPr>
              <a:bodyPr rot="-5400000" spcFirstLastPara="1" vertOverflow="ellipsis" wrap="square" anchor="ctr" anchorCtr="1"/>
              <a:lstStyle/>
              <a:p>
                <a:pPr>
                  <a:defRPr sz="900" b="0" i="0" u="none" strike="noStrike" kern="1200" baseline="0">
                    <a:solidFill>
                      <a:schemeClr val="tx1">
                        <a:lumMod val="75000"/>
                        <a:lumOff val="25000"/>
                      </a:schemeClr>
                    </a:solidFill>
                    <a:latin typeface="Avenir Next LT Pro" panose="020B0504020202020204" pitchFamily="34" charset="0"/>
                    <a:ea typeface="+mn-ea"/>
                    <a:cs typeface="Arial" panose="020B0604020202020204" pitchFamily="34" charset="0"/>
                  </a:defRPr>
                </a:pPr>
                <a:endParaRPr lang="en-NG"/>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ARMEUR!$D$27:$D$30</c:f>
              <c:strCache>
                <c:ptCount val="4"/>
                <c:pt idx="0">
                  <c:v>0 - 1 Year(s)</c:v>
                </c:pt>
                <c:pt idx="1">
                  <c:v>1 - 5 Years</c:v>
                </c:pt>
                <c:pt idx="2">
                  <c:v>5 - 10 Years</c:v>
                </c:pt>
                <c:pt idx="3">
                  <c:v>20 Years+</c:v>
                </c:pt>
              </c:strCache>
            </c:strRef>
          </c:cat>
          <c:val>
            <c:numRef>
              <c:f>ARMEUR!$F$27:$F$30</c:f>
              <c:numCache>
                <c:formatCode>0.00%</c:formatCode>
                <c:ptCount val="4"/>
                <c:pt idx="0">
                  <c:v>0.33243381773417979</c:v>
                </c:pt>
                <c:pt idx="1">
                  <c:v>0.46119449125292539</c:v>
                </c:pt>
                <c:pt idx="2">
                  <c:v>0.16521741595068196</c:v>
                </c:pt>
                <c:pt idx="3">
                  <c:v>4.1154275062212899E-2</c:v>
                </c:pt>
              </c:numCache>
            </c:numRef>
          </c:val>
          <c:extLst>
            <c:ext xmlns:c16="http://schemas.microsoft.com/office/drawing/2014/chart" uri="{C3380CC4-5D6E-409C-BE32-E72D297353CC}">
              <c16:uniqueId val="{00000004-CBF0-49F3-B1F1-8577D0317B39}"/>
            </c:ext>
          </c:extLst>
        </c:ser>
        <c:dLbls>
          <c:showLegendKey val="0"/>
          <c:showVal val="0"/>
          <c:showCatName val="0"/>
          <c:showSerName val="0"/>
          <c:showPercent val="0"/>
          <c:showBubbleSize val="0"/>
        </c:dLbls>
        <c:gapWidth val="219"/>
        <c:overlap val="-27"/>
        <c:axId val="982072256"/>
        <c:axId val="913077104"/>
      </c:barChart>
      <c:catAx>
        <c:axId val="982072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venir Next LT Pro" panose="020B0504020202020204" pitchFamily="34" charset="0"/>
                <a:ea typeface="+mn-ea"/>
                <a:cs typeface="Arial" panose="020B0604020202020204" pitchFamily="34" charset="0"/>
              </a:defRPr>
            </a:pPr>
            <a:endParaRPr lang="en-NG"/>
          </a:p>
        </c:txPr>
        <c:crossAx val="913077104"/>
        <c:crosses val="autoZero"/>
        <c:auto val="1"/>
        <c:lblAlgn val="ctr"/>
        <c:lblOffset val="100"/>
        <c:noMultiLvlLbl val="0"/>
      </c:catAx>
      <c:valAx>
        <c:axId val="913077104"/>
        <c:scaling>
          <c:orientation val="minMax"/>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venir Next LT Pro" panose="020B0504020202020204" pitchFamily="34" charset="0"/>
                <a:ea typeface="+mn-ea"/>
                <a:cs typeface="Arial" panose="020B0604020202020204" pitchFamily="34" charset="0"/>
              </a:defRPr>
            </a:pPr>
            <a:endParaRPr lang="en-NG"/>
          </a:p>
        </c:txPr>
        <c:crossAx val="9820722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venir Next LT Pro" panose="020B0504020202020204" pitchFamily="34" charset="0"/>
          <a:cs typeface="Arial" panose="020B0604020202020204" pitchFamily="34" charset="0"/>
        </a:defRPr>
      </a:pPr>
      <a:endParaRPr lang="en-NG"/>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ARMFIF!$L$24</c:f>
              <c:strCache>
                <c:ptCount val="1"/>
                <c:pt idx="0">
                  <c:v>Return</c:v>
                </c:pt>
              </c:strCache>
            </c:strRef>
          </c:tx>
          <c:spPr>
            <a:solidFill>
              <a:srgbClr val="A20051"/>
            </a:solidFill>
            <a:ln>
              <a:noFill/>
            </a:ln>
            <a:effectLst/>
          </c:spPr>
          <c:invertIfNegative val="0"/>
          <c:dLbls>
            <c:dLbl>
              <c:idx val="0"/>
              <c:spPr>
                <a:noFill/>
                <a:ln>
                  <a:noFill/>
                </a:ln>
                <a:effectLst/>
              </c:spPr>
              <c:txPr>
                <a:bodyPr rot="-5400000" spcFirstLastPara="1" vertOverflow="ellipsis" vert="horz" wrap="square" lIns="38100" tIns="19050" rIns="38100" bIns="19050" anchor="ctr" anchorCtr="1">
                  <a:spAutoFit/>
                </a:bodyPr>
                <a:lstStyle/>
                <a:p>
                  <a:pPr>
                    <a:defRPr sz="1000" b="0" i="0" u="none" strike="noStrike" kern="1200" baseline="0">
                      <a:solidFill>
                        <a:schemeClr val="bg1"/>
                      </a:solidFill>
                      <a:latin typeface="Avenir Next LT Pro" panose="020B0504020202020204" pitchFamily="34" charset="0"/>
                      <a:ea typeface="+mn-ea"/>
                      <a:cs typeface="+mn-cs"/>
                    </a:defRPr>
                  </a:pPr>
                  <a:endParaRPr lang="en-NG"/>
                </a:p>
              </c:txPr>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FAF-441E-8C1E-E6F7F26A3E79}"/>
                </c:ext>
              </c:extLst>
            </c:dLbl>
            <c:dLbl>
              <c:idx val="1"/>
              <c:spPr>
                <a:noFill/>
                <a:ln>
                  <a:noFill/>
                </a:ln>
                <a:effectLst/>
              </c:spPr>
              <c:txPr>
                <a:bodyPr rot="-540000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outEnd"/>
              <c:showLegendKey val="0"/>
              <c:showVal val="1"/>
              <c:showCatName val="0"/>
              <c:showSerName val="0"/>
              <c:showPercent val="0"/>
              <c:showBubbleSize val="0"/>
              <c:extLst>
                <c:ext xmlns:c16="http://schemas.microsoft.com/office/drawing/2014/chart" uri="{C3380CC4-5D6E-409C-BE32-E72D297353CC}">
                  <c16:uniqueId val="{00000001-0FAF-441E-8C1E-E6F7F26A3E79}"/>
                </c:ext>
              </c:extLst>
            </c:dLbl>
            <c:dLbl>
              <c:idx val="2"/>
              <c:spPr>
                <a:noFill/>
                <a:ln>
                  <a:noFill/>
                </a:ln>
                <a:effectLst/>
              </c:spPr>
              <c:txPr>
                <a:bodyPr rot="-540000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outEnd"/>
              <c:showLegendKey val="0"/>
              <c:showVal val="1"/>
              <c:showCatName val="0"/>
              <c:showSerName val="0"/>
              <c:showPercent val="0"/>
              <c:showBubbleSize val="0"/>
              <c:extLst>
                <c:ext xmlns:c16="http://schemas.microsoft.com/office/drawing/2014/chart" uri="{C3380CC4-5D6E-409C-BE32-E72D297353CC}">
                  <c16:uniqueId val="{00000002-0FAF-441E-8C1E-E6F7F26A3E79}"/>
                </c:ext>
              </c:extLst>
            </c:dLbl>
            <c:dLbl>
              <c:idx val="3"/>
              <c:spPr>
                <a:noFill/>
                <a:ln>
                  <a:noFill/>
                </a:ln>
                <a:effectLst/>
              </c:spPr>
              <c:txPr>
                <a:bodyPr rot="-540000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outEnd"/>
              <c:showLegendKey val="0"/>
              <c:showVal val="1"/>
              <c:showCatName val="0"/>
              <c:showSerName val="0"/>
              <c:showPercent val="0"/>
              <c:showBubbleSize val="0"/>
              <c:extLst>
                <c:ext xmlns:c16="http://schemas.microsoft.com/office/drawing/2014/chart" uri="{C3380CC4-5D6E-409C-BE32-E72D297353CC}">
                  <c16:uniqueId val="{00000003-0FAF-441E-8C1E-E6F7F26A3E79}"/>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ARMFIF!$K$25:$K$28</c:f>
              <c:strCache>
                <c:ptCount val="4"/>
                <c:pt idx="0">
                  <c:v>2020</c:v>
                </c:pt>
                <c:pt idx="1">
                  <c:v>2021</c:v>
                </c:pt>
                <c:pt idx="2">
                  <c:v>2022 May YTD</c:v>
                </c:pt>
                <c:pt idx="3">
                  <c:v>Average</c:v>
                </c:pt>
              </c:strCache>
            </c:strRef>
          </c:cat>
          <c:val>
            <c:numRef>
              <c:f>ARMFIF!$L$25:$L$28</c:f>
              <c:numCache>
                <c:formatCode>0.0%</c:formatCode>
                <c:ptCount val="4"/>
                <c:pt idx="0">
                  <c:v>0.1196</c:v>
                </c:pt>
                <c:pt idx="1">
                  <c:v>-3.2099999999999997E-2</c:v>
                </c:pt>
                <c:pt idx="2">
                  <c:v>2.7699999999999999E-2</c:v>
                </c:pt>
                <c:pt idx="3">
                  <c:v>3.8399999999999997E-2</c:v>
                </c:pt>
              </c:numCache>
            </c:numRef>
          </c:val>
          <c:extLst>
            <c:ext xmlns:c16="http://schemas.microsoft.com/office/drawing/2014/chart" uri="{C3380CC4-5D6E-409C-BE32-E72D297353CC}">
              <c16:uniqueId val="{00000004-0FAF-441E-8C1E-E6F7F26A3E79}"/>
            </c:ext>
          </c:extLst>
        </c:ser>
        <c:ser>
          <c:idx val="1"/>
          <c:order val="1"/>
          <c:tx>
            <c:strRef>
              <c:f>ARMFIF!$M$24</c:f>
              <c:strCache>
                <c:ptCount val="1"/>
                <c:pt idx="0">
                  <c:v>Benchmark</c:v>
                </c:pt>
              </c:strCache>
            </c:strRef>
          </c:tx>
          <c:spPr>
            <a:solidFill>
              <a:srgbClr val="C9C19F"/>
            </a:solidFill>
            <a:ln>
              <a:noFill/>
            </a:ln>
            <a:effectLst/>
          </c:spPr>
          <c:invertIfNegative val="0"/>
          <c:dLbls>
            <c:dLbl>
              <c:idx val="0"/>
              <c:spPr>
                <a:noFill/>
                <a:ln>
                  <a:noFill/>
                </a:ln>
                <a:effectLst/>
              </c:spPr>
              <c:txPr>
                <a:bodyPr rot="-540000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FAF-441E-8C1E-E6F7F26A3E79}"/>
                </c:ext>
              </c:extLst>
            </c:dLbl>
            <c:dLbl>
              <c:idx val="1"/>
              <c:spPr>
                <a:noFill/>
                <a:ln>
                  <a:noFill/>
                </a:ln>
                <a:effectLst/>
              </c:spPr>
              <c:txPr>
                <a:bodyPr rot="-540000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FAF-441E-8C1E-E6F7F26A3E79}"/>
                </c:ext>
              </c:extLst>
            </c:dLbl>
            <c:dLbl>
              <c:idx val="2"/>
              <c:spPr>
                <a:noFill/>
                <a:ln>
                  <a:noFill/>
                </a:ln>
                <a:effectLst/>
              </c:spPr>
              <c:txPr>
                <a:bodyPr rot="-540000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outEnd"/>
              <c:showLegendKey val="0"/>
              <c:showVal val="1"/>
              <c:showCatName val="0"/>
              <c:showSerName val="0"/>
              <c:showPercent val="0"/>
              <c:showBubbleSize val="0"/>
              <c:extLst>
                <c:ext xmlns:c16="http://schemas.microsoft.com/office/drawing/2014/chart" uri="{C3380CC4-5D6E-409C-BE32-E72D297353CC}">
                  <c16:uniqueId val="{00000007-0FAF-441E-8C1E-E6F7F26A3E79}"/>
                </c:ext>
              </c:extLst>
            </c:dLbl>
            <c:dLbl>
              <c:idx val="3"/>
              <c:spPr>
                <a:noFill/>
                <a:ln>
                  <a:noFill/>
                </a:ln>
                <a:effectLst/>
              </c:spPr>
              <c:txPr>
                <a:bodyPr rot="-540000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outEnd"/>
              <c:showLegendKey val="0"/>
              <c:showVal val="1"/>
              <c:showCatName val="0"/>
              <c:showSerName val="0"/>
              <c:showPercent val="0"/>
              <c:showBubbleSize val="0"/>
              <c:extLst>
                <c:ext xmlns:c16="http://schemas.microsoft.com/office/drawing/2014/chart" uri="{C3380CC4-5D6E-409C-BE32-E72D297353CC}">
                  <c16:uniqueId val="{00000008-0FAF-441E-8C1E-E6F7F26A3E79}"/>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ARMFIF!$K$25:$K$28</c:f>
              <c:strCache>
                <c:ptCount val="4"/>
                <c:pt idx="0">
                  <c:v>2020</c:v>
                </c:pt>
                <c:pt idx="1">
                  <c:v>2021</c:v>
                </c:pt>
                <c:pt idx="2">
                  <c:v>2022 May YTD</c:v>
                </c:pt>
                <c:pt idx="3">
                  <c:v>Average</c:v>
                </c:pt>
              </c:strCache>
            </c:strRef>
          </c:cat>
          <c:val>
            <c:numRef>
              <c:f>ARMFIF!$M$25:$M$28</c:f>
              <c:numCache>
                <c:formatCode>0.0%</c:formatCode>
                <c:ptCount val="4"/>
                <c:pt idx="0">
                  <c:v>4.8800000000000003E-2</c:v>
                </c:pt>
                <c:pt idx="1">
                  <c:v>-7.4499999999999997E-2</c:v>
                </c:pt>
                <c:pt idx="2">
                  <c:v>3.5299999999999998E-2</c:v>
                </c:pt>
                <c:pt idx="3">
                  <c:v>3.2000000000000015E-3</c:v>
                </c:pt>
              </c:numCache>
            </c:numRef>
          </c:val>
          <c:extLst>
            <c:ext xmlns:c16="http://schemas.microsoft.com/office/drawing/2014/chart" uri="{C3380CC4-5D6E-409C-BE32-E72D297353CC}">
              <c16:uniqueId val="{00000009-0FAF-441E-8C1E-E6F7F26A3E79}"/>
            </c:ext>
          </c:extLst>
        </c:ser>
        <c:dLbls>
          <c:dLblPos val="outEnd"/>
          <c:showLegendKey val="0"/>
          <c:showVal val="1"/>
          <c:showCatName val="0"/>
          <c:showSerName val="0"/>
          <c:showPercent val="0"/>
          <c:showBubbleSize val="0"/>
        </c:dLbls>
        <c:gapWidth val="100"/>
        <c:axId val="786039328"/>
        <c:axId val="786046872"/>
      </c:barChart>
      <c:catAx>
        <c:axId val="78603932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venir Next LT Pro" panose="020B0504020202020204" pitchFamily="34" charset="0"/>
                <a:ea typeface="+mn-ea"/>
                <a:cs typeface="+mn-cs"/>
              </a:defRPr>
            </a:pPr>
            <a:endParaRPr lang="en-NG"/>
          </a:p>
        </c:txPr>
        <c:crossAx val="786046872"/>
        <c:crosses val="autoZero"/>
        <c:auto val="1"/>
        <c:lblAlgn val="ctr"/>
        <c:lblOffset val="100"/>
        <c:noMultiLvlLbl val="0"/>
      </c:catAx>
      <c:valAx>
        <c:axId val="786046872"/>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venir Next LT Pro" panose="020B0504020202020204" pitchFamily="34" charset="0"/>
                <a:ea typeface="+mn-ea"/>
                <a:cs typeface="+mn-cs"/>
              </a:defRPr>
            </a:pPr>
            <a:endParaRPr lang="en-NG"/>
          </a:p>
        </c:txPr>
        <c:crossAx val="7860393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venir Next LT Pro" panose="020B0504020202020204" pitchFamily="34" charset="0"/>
              <a:ea typeface="+mn-ea"/>
              <a:cs typeface="+mn-cs"/>
            </a:defRPr>
          </a:pPr>
          <a:endParaRPr lang="en-NG"/>
        </a:p>
      </c:txPr>
    </c:legend>
    <c:plotVisOnly val="1"/>
    <c:dispBlanksAs val="gap"/>
    <c:showDLblsOverMax val="0"/>
  </c:chart>
  <c:spPr>
    <a:noFill/>
    <a:ln>
      <a:noFill/>
    </a:ln>
    <a:effectLst/>
  </c:spPr>
  <c:txPr>
    <a:bodyPr/>
    <a:lstStyle/>
    <a:p>
      <a:pPr>
        <a:defRPr sz="1000">
          <a:latin typeface="Avenir Next LT Pro" panose="020B0504020202020204" pitchFamily="34" charset="0"/>
        </a:defRPr>
      </a:pPr>
      <a:endParaRPr lang="en-NG"/>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dLblPos val="bestFit"/>
          <c:showLegendKey val="0"/>
          <c:showVal val="1"/>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000">
          <a:solidFill>
            <a:schemeClr val="bg1"/>
          </a:solidFill>
          <a:latin typeface="Baskerville Old Face" panose="02020602080505020303" pitchFamily="18" charset="0"/>
        </a:defRPr>
      </a:pPr>
      <a:endParaRPr lang="en-NG"/>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8370745107638748"/>
          <c:y val="9.4907407407407413E-2"/>
          <c:w val="0.38457109959700631"/>
          <c:h val="0.77314814814814814"/>
        </c:manualLayout>
      </c:layout>
      <c:pieChart>
        <c:varyColors val="1"/>
        <c:ser>
          <c:idx val="0"/>
          <c:order val="0"/>
          <c:spPr>
            <a:solidFill>
              <a:srgbClr val="A20051"/>
            </a:solidFill>
            <a:ln>
              <a:noFill/>
            </a:ln>
          </c:spPr>
          <c:explosion val="3"/>
          <c:dPt>
            <c:idx val="0"/>
            <c:bubble3D val="0"/>
            <c:spPr>
              <a:solidFill>
                <a:srgbClr val="990033"/>
              </a:solidFill>
              <a:ln w="19050">
                <a:noFill/>
              </a:ln>
              <a:effectLst/>
            </c:spPr>
            <c:extLst>
              <c:ext xmlns:c16="http://schemas.microsoft.com/office/drawing/2014/chart" uri="{C3380CC4-5D6E-409C-BE32-E72D297353CC}">
                <c16:uniqueId val="{00000001-F0BA-4D82-9C3E-612D903A28AB}"/>
              </c:ext>
            </c:extLst>
          </c:dPt>
          <c:dPt>
            <c:idx val="1"/>
            <c:bubble3D val="0"/>
            <c:spPr>
              <a:solidFill>
                <a:srgbClr val="A20051"/>
              </a:solidFill>
              <a:ln w="19050">
                <a:noFill/>
              </a:ln>
              <a:effectLst/>
            </c:spPr>
            <c:extLst>
              <c:ext xmlns:c16="http://schemas.microsoft.com/office/drawing/2014/chart" uri="{C3380CC4-5D6E-409C-BE32-E72D297353CC}">
                <c16:uniqueId val="{00000003-F0BA-4D82-9C3E-612D903A28AB}"/>
              </c:ext>
            </c:extLst>
          </c:dPt>
          <c:dPt>
            <c:idx val="2"/>
            <c:bubble3D val="0"/>
            <c:spPr>
              <a:solidFill>
                <a:srgbClr val="C9C19F"/>
              </a:solidFill>
              <a:ln w="19050">
                <a:noFill/>
              </a:ln>
              <a:effectLst/>
            </c:spPr>
            <c:extLst>
              <c:ext xmlns:c16="http://schemas.microsoft.com/office/drawing/2014/chart" uri="{C3380CC4-5D6E-409C-BE32-E72D297353CC}">
                <c16:uniqueId val="{00000005-F0BA-4D82-9C3E-612D903A28AB}"/>
              </c:ext>
            </c:extLst>
          </c:dPt>
          <c:dLbls>
            <c:dLbl>
              <c:idx val="2"/>
              <c:layout>
                <c:manualLayout>
                  <c:x val="3.319048218973248E-2"/>
                  <c:y val="0.13352269232062638"/>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0BA-4D82-9C3E-612D903A28AB}"/>
                </c:ext>
              </c:extLst>
            </c:dLbl>
            <c:spPr>
              <a:noFill/>
              <a:ln>
                <a:noFill/>
              </a:ln>
              <a:effectLst/>
            </c:spPr>
            <c:txPr>
              <a:bodyPr rot="0" spcFirstLastPara="1" vertOverflow="ellipsis" vert="horz" wrap="square" anchor="ctr" anchorCtr="1"/>
              <a:lstStyle/>
              <a:p>
                <a:pPr>
                  <a:defRPr sz="1100" b="0" i="0" u="none" strike="noStrike" kern="1200" baseline="0">
                    <a:solidFill>
                      <a:sysClr val="windowText" lastClr="000000"/>
                    </a:solidFill>
                    <a:latin typeface="Baskerville Old Face" panose="02020602080505020303" pitchFamily="18" charset="0"/>
                    <a:ea typeface="+mn-ea"/>
                    <a:cs typeface="+mn-cs"/>
                  </a:defRPr>
                </a:pPr>
                <a:endParaRPr lang="en-NG"/>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MMF!$B$4:$B$6</c:f>
              <c:strCache>
                <c:ptCount val="3"/>
                <c:pt idx="0">
                  <c:v>Short term instruments</c:v>
                </c:pt>
                <c:pt idx="1">
                  <c:v>Government Securities</c:v>
                </c:pt>
                <c:pt idx="2">
                  <c:v>Commercial Papers</c:v>
                </c:pt>
              </c:strCache>
            </c:strRef>
          </c:cat>
          <c:val>
            <c:numRef>
              <c:f>MMF!$C$4:$C$6</c:f>
              <c:numCache>
                <c:formatCode>0.0%</c:formatCode>
                <c:ptCount val="3"/>
                <c:pt idx="0">
                  <c:v>0.55879999999999996</c:v>
                </c:pt>
                <c:pt idx="1">
                  <c:v>0.27629999999999999</c:v>
                </c:pt>
                <c:pt idx="2">
                  <c:v>0.10290000000000001</c:v>
                </c:pt>
              </c:numCache>
            </c:numRef>
          </c:val>
          <c:extLst>
            <c:ext xmlns:c16="http://schemas.microsoft.com/office/drawing/2014/chart" uri="{C3380CC4-5D6E-409C-BE32-E72D297353CC}">
              <c16:uniqueId val="{00000006-F0BA-4D82-9C3E-612D903A28AB}"/>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100">
          <a:latin typeface="Baskerville Old Face" panose="02020602080505020303" pitchFamily="18" charset="0"/>
        </a:defRPr>
      </a:pPr>
      <a:endParaRPr lang="en-NG"/>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NG"/>
        </a:p>
      </c:txPr>
    </c:title>
    <c:autoTitleDeleted val="0"/>
    <c:plotArea>
      <c:layout>
        <c:manualLayout>
          <c:layoutTarget val="inner"/>
          <c:xMode val="edge"/>
          <c:yMode val="edge"/>
          <c:x val="0.11408906199129396"/>
          <c:y val="0.29174547201407192"/>
          <c:w val="0.86753421519094187"/>
          <c:h val="0.44142144526662525"/>
        </c:manualLayout>
      </c:layout>
      <c:barChart>
        <c:barDir val="col"/>
        <c:grouping val="clustered"/>
        <c:varyColors val="0"/>
        <c:ser>
          <c:idx val="0"/>
          <c:order val="0"/>
          <c:tx>
            <c:strRef>
              <c:f>MMF!$C$13</c:f>
              <c:strCache>
                <c:ptCount val="1"/>
              </c:strCache>
            </c:strRef>
          </c:tx>
          <c:spPr>
            <a:solidFill>
              <a:srgbClr val="990033"/>
            </a:solidFill>
            <a:ln>
              <a:solidFill>
                <a:srgbClr val="A20051"/>
              </a:solidFill>
            </a:ln>
            <a:effectLst/>
          </c:spPr>
          <c:invertIfNegative val="0"/>
          <c:dLbls>
            <c:dLbl>
              <c:idx val="6"/>
              <c:layout>
                <c:manualLayout>
                  <c:x val="1.5259720441921503E-7"/>
                  <c:y val="3.7950671697006617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NG"/>
                </a:p>
              </c:txPr>
              <c:dLblPos val="outEnd"/>
              <c:showLegendKey val="0"/>
              <c:showVal val="1"/>
              <c:showCatName val="0"/>
              <c:showSerName val="0"/>
              <c:showPercent val="0"/>
              <c:showBubbleSize val="0"/>
              <c:extLst>
                <c:ext xmlns:c15="http://schemas.microsoft.com/office/drawing/2012/chart" uri="{CE6537A1-D6FC-4f65-9D91-7224C49458BB}">
                  <c15:layout>
                    <c:manualLayout>
                      <c:w val="8.3546664225111381E-2"/>
                      <c:h val="0.14666689510115596"/>
                    </c:manualLayout>
                  </c15:layout>
                </c:ext>
                <c:ext xmlns:c16="http://schemas.microsoft.com/office/drawing/2014/chart" uri="{C3380CC4-5D6E-409C-BE32-E72D297353CC}">
                  <c16:uniqueId val="{00000000-2106-406A-9960-0EA1CE0BC6D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NG"/>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MMF!$B$14:$B$20</c:f>
              <c:strCache>
                <c:ptCount val="7"/>
                <c:pt idx="0">
                  <c:v>181+ Days</c:v>
                </c:pt>
                <c:pt idx="1">
                  <c:v>91-180 Days</c:v>
                </c:pt>
                <c:pt idx="2">
                  <c:v>61-90 Days</c:v>
                </c:pt>
                <c:pt idx="3">
                  <c:v>31-60 Days</c:v>
                </c:pt>
                <c:pt idx="4">
                  <c:v>8-30 Days</c:v>
                </c:pt>
                <c:pt idx="5">
                  <c:v>2-7 Days</c:v>
                </c:pt>
                <c:pt idx="6">
                  <c:v>1 Day</c:v>
                </c:pt>
              </c:strCache>
            </c:strRef>
          </c:cat>
          <c:val>
            <c:numRef>
              <c:f>MMF!$C$14:$C$20</c:f>
              <c:numCache>
                <c:formatCode>0%</c:formatCode>
                <c:ptCount val="7"/>
                <c:pt idx="0">
                  <c:v>3.0300000000000001E-2</c:v>
                </c:pt>
                <c:pt idx="1">
                  <c:v>0.13636000000000001</c:v>
                </c:pt>
                <c:pt idx="2">
                  <c:v>0.16667000000000001</c:v>
                </c:pt>
                <c:pt idx="3">
                  <c:v>0.22727</c:v>
                </c:pt>
                <c:pt idx="4">
                  <c:v>0.16667000000000001</c:v>
                </c:pt>
                <c:pt idx="5">
                  <c:v>0.10606</c:v>
                </c:pt>
                <c:pt idx="6">
                  <c:v>0.16667000000000001</c:v>
                </c:pt>
              </c:numCache>
            </c:numRef>
          </c:val>
          <c:extLst>
            <c:ext xmlns:c16="http://schemas.microsoft.com/office/drawing/2014/chart" uri="{C3380CC4-5D6E-409C-BE32-E72D297353CC}">
              <c16:uniqueId val="{00000001-2106-406A-9960-0EA1CE0BC6D3}"/>
            </c:ext>
          </c:extLst>
        </c:ser>
        <c:dLbls>
          <c:dLblPos val="outEnd"/>
          <c:showLegendKey val="0"/>
          <c:showVal val="1"/>
          <c:showCatName val="0"/>
          <c:showSerName val="0"/>
          <c:showPercent val="0"/>
          <c:showBubbleSize val="0"/>
        </c:dLbls>
        <c:gapWidth val="219"/>
        <c:overlap val="-27"/>
        <c:axId val="527381888"/>
        <c:axId val="527378976"/>
      </c:barChart>
      <c:catAx>
        <c:axId val="527381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NG"/>
          </a:p>
        </c:txPr>
        <c:crossAx val="527378976"/>
        <c:crosses val="autoZero"/>
        <c:auto val="1"/>
        <c:lblAlgn val="ctr"/>
        <c:lblOffset val="100"/>
        <c:noMultiLvlLbl val="0"/>
      </c:catAx>
      <c:valAx>
        <c:axId val="527378976"/>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NG"/>
          </a:p>
        </c:txPr>
        <c:crossAx val="5273818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NG"/>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8455893947836E-2"/>
          <c:y val="0.37320574162679421"/>
          <c:w val="0.87876055212724569"/>
          <c:h val="0.44462494819726484"/>
        </c:manualLayout>
      </c:layout>
      <c:barChart>
        <c:barDir val="col"/>
        <c:grouping val="clustered"/>
        <c:varyColors val="0"/>
        <c:ser>
          <c:idx val="0"/>
          <c:order val="0"/>
          <c:tx>
            <c:strRef>
              <c:f>MMF!$L$3</c:f>
              <c:strCache>
                <c:ptCount val="1"/>
                <c:pt idx="0">
                  <c:v>Return</c:v>
                </c:pt>
              </c:strCache>
            </c:strRef>
          </c:tx>
          <c:spPr>
            <a:solidFill>
              <a:srgbClr val="A20051"/>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NG"/>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MMF!$K$5:$K$10</c:f>
              <c:strCache>
                <c:ptCount val="6"/>
                <c:pt idx="0">
                  <c:v>2018</c:v>
                </c:pt>
                <c:pt idx="1">
                  <c:v>2019</c:v>
                </c:pt>
                <c:pt idx="2">
                  <c:v>2020</c:v>
                </c:pt>
                <c:pt idx="3">
                  <c:v>2021</c:v>
                </c:pt>
                <c:pt idx="4">
                  <c:v>YTD</c:v>
                </c:pt>
                <c:pt idx="5">
                  <c:v>Average</c:v>
                </c:pt>
              </c:strCache>
            </c:strRef>
          </c:cat>
          <c:val>
            <c:numRef>
              <c:f>MMF!$L$5:$L$10</c:f>
              <c:numCache>
                <c:formatCode>0.00%</c:formatCode>
                <c:ptCount val="6"/>
                <c:pt idx="0">
                  <c:v>0.1363</c:v>
                </c:pt>
                <c:pt idx="1">
                  <c:v>0.12640000000000001</c:v>
                </c:pt>
                <c:pt idx="2">
                  <c:v>4.9299999999999997E-2</c:v>
                </c:pt>
                <c:pt idx="3">
                  <c:v>5.2999999999999999E-2</c:v>
                </c:pt>
                <c:pt idx="4">
                  <c:v>7.4999999999999997E-2</c:v>
                </c:pt>
                <c:pt idx="5" formatCode="0.0%">
                  <c:v>0.10198333333333333</c:v>
                </c:pt>
              </c:numCache>
            </c:numRef>
          </c:val>
          <c:extLst>
            <c:ext xmlns:c16="http://schemas.microsoft.com/office/drawing/2014/chart" uri="{C3380CC4-5D6E-409C-BE32-E72D297353CC}">
              <c16:uniqueId val="{00000000-FF61-461D-AD96-3753DE804DB6}"/>
            </c:ext>
          </c:extLst>
        </c:ser>
        <c:ser>
          <c:idx val="1"/>
          <c:order val="1"/>
          <c:tx>
            <c:strRef>
              <c:f>MMF!$M$3</c:f>
              <c:strCache>
                <c:ptCount val="1"/>
                <c:pt idx="0">
                  <c:v>Benchmark</c:v>
                </c:pt>
              </c:strCache>
            </c:strRef>
          </c:tx>
          <c:spPr>
            <a:solidFill>
              <a:srgbClr val="C9C19F"/>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NG"/>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MMF!$K$5:$K$10</c:f>
              <c:strCache>
                <c:ptCount val="6"/>
                <c:pt idx="0">
                  <c:v>2018</c:v>
                </c:pt>
                <c:pt idx="1">
                  <c:v>2019</c:v>
                </c:pt>
                <c:pt idx="2">
                  <c:v>2020</c:v>
                </c:pt>
                <c:pt idx="3">
                  <c:v>2021</c:v>
                </c:pt>
                <c:pt idx="4">
                  <c:v>YTD</c:v>
                </c:pt>
                <c:pt idx="5">
                  <c:v>Average</c:v>
                </c:pt>
              </c:strCache>
            </c:strRef>
          </c:cat>
          <c:val>
            <c:numRef>
              <c:f>MMF!$M$5:$M$10</c:f>
              <c:numCache>
                <c:formatCode>0.00%</c:formatCode>
                <c:ptCount val="6"/>
                <c:pt idx="0">
                  <c:v>0.11269999999999999</c:v>
                </c:pt>
                <c:pt idx="1">
                  <c:v>9.74E-2</c:v>
                </c:pt>
                <c:pt idx="2">
                  <c:v>1.6299999999999999E-2</c:v>
                </c:pt>
                <c:pt idx="3">
                  <c:v>2.1999999999999999E-2</c:v>
                </c:pt>
                <c:pt idx="4">
                  <c:v>2.1000000000000001E-2</c:v>
                </c:pt>
                <c:pt idx="5">
                  <c:v>6.8116666666666673E-2</c:v>
                </c:pt>
              </c:numCache>
            </c:numRef>
          </c:val>
          <c:extLst>
            <c:ext xmlns:c16="http://schemas.microsoft.com/office/drawing/2014/chart" uri="{C3380CC4-5D6E-409C-BE32-E72D297353CC}">
              <c16:uniqueId val="{00000001-FF61-461D-AD96-3753DE804DB6}"/>
            </c:ext>
          </c:extLst>
        </c:ser>
        <c:dLbls>
          <c:dLblPos val="inEnd"/>
          <c:showLegendKey val="0"/>
          <c:showVal val="1"/>
          <c:showCatName val="0"/>
          <c:showSerName val="0"/>
          <c:showPercent val="0"/>
          <c:showBubbleSize val="0"/>
        </c:dLbls>
        <c:gapWidth val="219"/>
        <c:axId val="700300112"/>
        <c:axId val="700306016"/>
      </c:barChart>
      <c:catAx>
        <c:axId val="70030011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700306016"/>
        <c:crosses val="autoZero"/>
        <c:auto val="1"/>
        <c:lblAlgn val="ctr"/>
        <c:lblOffset val="100"/>
        <c:noMultiLvlLbl val="0"/>
      </c:catAx>
      <c:valAx>
        <c:axId val="700306016"/>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crossAx val="7003001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NG"/>
        </a:p>
      </c:txPr>
    </c:legend>
    <c:plotVisOnly val="1"/>
    <c:dispBlanksAs val="gap"/>
    <c:showDLblsOverMax val="0"/>
  </c:chart>
  <c:spPr>
    <a:noFill/>
    <a:ln>
      <a:noFill/>
    </a:ln>
    <a:effectLst/>
  </c:spPr>
  <c:txPr>
    <a:bodyPr/>
    <a:lstStyle/>
    <a:p>
      <a:pPr>
        <a:defRPr/>
      </a:pPr>
      <a:endParaRPr lang="en-NG"/>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202783269130092"/>
          <c:y val="4.3245925324162021E-2"/>
          <c:w val="0.84033129357699043"/>
          <c:h val="0.64787017466197394"/>
        </c:manualLayout>
      </c:layout>
      <c:barChart>
        <c:barDir val="col"/>
        <c:grouping val="clustered"/>
        <c:varyColors val="0"/>
        <c:ser>
          <c:idx val="0"/>
          <c:order val="0"/>
          <c:tx>
            <c:strRef>
              <c:f>AGF!$M$3</c:f>
              <c:strCache>
                <c:ptCount val="1"/>
                <c:pt idx="0">
                  <c:v>Return</c:v>
                </c:pt>
              </c:strCache>
            </c:strRef>
          </c:tx>
          <c:spPr>
            <a:solidFill>
              <a:srgbClr val="A20051"/>
            </a:solidFill>
            <a:ln>
              <a:noFill/>
            </a:ln>
            <a:effectLst/>
          </c:spPr>
          <c:invertIfNegative val="0"/>
          <c:dLbls>
            <c:dLbl>
              <c:idx val="0"/>
              <c:spPr>
                <a:noFill/>
                <a:ln>
                  <a:noFill/>
                </a:ln>
                <a:effectLst/>
              </c:spPr>
              <c:txPr>
                <a:bodyPr rot="-5400000" spcFirstLastPara="1" vertOverflow="ellipsis" wrap="square" anchor="ctr" anchorCtr="1"/>
                <a:lstStyle/>
                <a:p>
                  <a:pPr>
                    <a:defRPr sz="900" b="0" i="0" u="none" strike="noStrike" kern="1200" baseline="0">
                      <a:solidFill>
                        <a:schemeClr val="bg1"/>
                      </a:solidFill>
                      <a:latin typeface="Avenir Next LT Pro" panose="020B0504020202020204" pitchFamily="34" charset="0"/>
                      <a:ea typeface="+mn-ea"/>
                      <a:cs typeface="+mn-cs"/>
                    </a:defRPr>
                  </a:pPr>
                  <a:endParaRPr lang="en-NG"/>
                </a:p>
              </c:txPr>
              <c:dLblPos val="inBase"/>
              <c:showLegendKey val="0"/>
              <c:showVal val="1"/>
              <c:showCatName val="0"/>
              <c:showSerName val="0"/>
              <c:showPercent val="0"/>
              <c:showBubbleSize val="0"/>
              <c:extLst>
                <c:ext xmlns:c16="http://schemas.microsoft.com/office/drawing/2014/chart" uri="{C3380CC4-5D6E-409C-BE32-E72D297353CC}">
                  <c16:uniqueId val="{00000002-6428-4C9D-A509-D98CD0ED9BA6}"/>
                </c:ext>
              </c:extLst>
            </c:dLbl>
            <c:dLbl>
              <c:idx val="1"/>
              <c:layout>
                <c:manualLayout>
                  <c:x val="3.4218976119735163E-3"/>
                  <c:y val="1.853396799606943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77A-467F-A0A4-BB00B518BBAA}"/>
                </c:ext>
              </c:extLst>
            </c:dLbl>
            <c:dLbl>
              <c:idx val="2"/>
              <c:layout>
                <c:manualLayout>
                  <c:x val="3.4218976119734534E-3"/>
                  <c:y val="3.706793599213887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77A-467F-A0A4-BB00B518BBAA}"/>
                </c:ext>
              </c:extLst>
            </c:dLbl>
            <c:dLbl>
              <c:idx val="3"/>
              <c:layout>
                <c:manualLayout>
                  <c:x val="-3.4218976119736416E-3"/>
                  <c:y val="-3.4621063051975516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428-4C9D-A509-D98CD0ED9BA6}"/>
                </c:ext>
              </c:extLst>
            </c:dLbl>
            <c:dLbl>
              <c:idx val="4"/>
              <c:layout>
                <c:manualLayout>
                  <c:x val="0"/>
                  <c:y val="3.316899233102348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428-4C9D-A509-D98CD0ED9BA6}"/>
                </c:ext>
              </c:extLst>
            </c:dLbl>
            <c:spPr>
              <a:noFill/>
              <a:ln>
                <a:noFill/>
              </a:ln>
              <a:effectLst/>
            </c:spPr>
            <c:txPr>
              <a:bodyPr rot="-5400000" spcFirstLastPara="1" vertOverflow="ellipsis" wrap="square" anchor="ctr" anchorCtr="1"/>
              <a:lstStyle/>
              <a:p>
                <a:pPr>
                  <a:defRPr sz="9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AGF!$L$4:$L$9</c:f>
              <c:strCache>
                <c:ptCount val="6"/>
                <c:pt idx="0">
                  <c:v>2018</c:v>
                </c:pt>
                <c:pt idx="1">
                  <c:v>2019</c:v>
                </c:pt>
                <c:pt idx="2">
                  <c:v>2020</c:v>
                </c:pt>
                <c:pt idx="3">
                  <c:v>2021</c:v>
                </c:pt>
                <c:pt idx="4">
                  <c:v>YTD</c:v>
                </c:pt>
                <c:pt idx="5">
                  <c:v>Average</c:v>
                </c:pt>
              </c:strCache>
            </c:strRef>
          </c:cat>
          <c:val>
            <c:numRef>
              <c:f>AGF!$M$4:$M$9</c:f>
              <c:numCache>
                <c:formatCode>0.00%</c:formatCode>
                <c:ptCount val="6"/>
                <c:pt idx="0">
                  <c:v>-8.5699999999999998E-2</c:v>
                </c:pt>
                <c:pt idx="1">
                  <c:v>-8.3099999999999993E-2</c:v>
                </c:pt>
                <c:pt idx="2">
                  <c:v>0.184</c:v>
                </c:pt>
                <c:pt idx="3">
                  <c:v>0.11849999999999999</c:v>
                </c:pt>
                <c:pt idx="4">
                  <c:v>8.8400000000000006E-2</c:v>
                </c:pt>
                <c:pt idx="5">
                  <c:v>4.4420000000000001E-2</c:v>
                </c:pt>
              </c:numCache>
            </c:numRef>
          </c:val>
          <c:extLst>
            <c:ext xmlns:c16="http://schemas.microsoft.com/office/drawing/2014/chart" uri="{C3380CC4-5D6E-409C-BE32-E72D297353CC}">
              <c16:uniqueId val="{00000004-577A-467F-A0A4-BB00B518BBAA}"/>
            </c:ext>
          </c:extLst>
        </c:ser>
        <c:ser>
          <c:idx val="1"/>
          <c:order val="1"/>
          <c:tx>
            <c:strRef>
              <c:f>AGF!$N$3</c:f>
              <c:strCache>
                <c:ptCount val="1"/>
                <c:pt idx="0">
                  <c:v>Benchmark</c:v>
                </c:pt>
              </c:strCache>
            </c:strRef>
          </c:tx>
          <c:spPr>
            <a:solidFill>
              <a:srgbClr val="C9C19F"/>
            </a:solidFill>
            <a:ln>
              <a:noFill/>
            </a:ln>
            <a:effectLst/>
          </c:spPr>
          <c:invertIfNegative val="0"/>
          <c:dLbls>
            <c:spPr>
              <a:noFill/>
              <a:ln>
                <a:noFill/>
              </a:ln>
              <a:effectLst/>
            </c:spPr>
            <c:txPr>
              <a:bodyPr rot="-5400000" spcFirstLastPara="1" vertOverflow="ellipsis" wrap="square" anchor="ctr" anchorCtr="1"/>
              <a:lstStyle/>
              <a:p>
                <a:pPr>
                  <a:defRPr sz="9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AGF!$L$4:$L$9</c:f>
              <c:strCache>
                <c:ptCount val="6"/>
                <c:pt idx="0">
                  <c:v>2018</c:v>
                </c:pt>
                <c:pt idx="1">
                  <c:v>2019</c:v>
                </c:pt>
                <c:pt idx="2">
                  <c:v>2020</c:v>
                </c:pt>
                <c:pt idx="3">
                  <c:v>2021</c:v>
                </c:pt>
                <c:pt idx="4">
                  <c:v>YTD</c:v>
                </c:pt>
                <c:pt idx="5">
                  <c:v>Average</c:v>
                </c:pt>
              </c:strCache>
            </c:strRef>
          </c:cat>
          <c:val>
            <c:numRef>
              <c:f>AGF!$N$4:$N$9</c:f>
              <c:numCache>
                <c:formatCode>0.00%</c:formatCode>
                <c:ptCount val="6"/>
                <c:pt idx="0">
                  <c:v>-0.17809999999999998</c:v>
                </c:pt>
                <c:pt idx="1">
                  <c:v>-0.14599999999999999</c:v>
                </c:pt>
                <c:pt idx="2">
                  <c:v>0.39250000000000002</c:v>
                </c:pt>
                <c:pt idx="3">
                  <c:v>5.0099999999999999E-2</c:v>
                </c:pt>
                <c:pt idx="4">
                  <c:v>0.13689999999999999</c:v>
                </c:pt>
                <c:pt idx="5">
                  <c:v>5.1080000000000014E-2</c:v>
                </c:pt>
              </c:numCache>
            </c:numRef>
          </c:val>
          <c:extLst>
            <c:ext xmlns:c16="http://schemas.microsoft.com/office/drawing/2014/chart" uri="{C3380CC4-5D6E-409C-BE32-E72D297353CC}">
              <c16:uniqueId val="{00000005-577A-467F-A0A4-BB00B518BBAA}"/>
            </c:ext>
          </c:extLst>
        </c:ser>
        <c:dLbls>
          <c:dLblPos val="inBase"/>
          <c:showLegendKey val="0"/>
          <c:showVal val="1"/>
          <c:showCatName val="0"/>
          <c:showSerName val="0"/>
          <c:showPercent val="0"/>
          <c:showBubbleSize val="0"/>
        </c:dLbls>
        <c:gapWidth val="219"/>
        <c:overlap val="-27"/>
        <c:axId val="698473592"/>
        <c:axId val="698471624"/>
      </c:barChart>
      <c:catAx>
        <c:axId val="69847359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venir Next LT Pro" panose="020B0504020202020204" pitchFamily="34" charset="0"/>
                <a:ea typeface="+mn-ea"/>
                <a:cs typeface="+mn-cs"/>
              </a:defRPr>
            </a:pPr>
            <a:endParaRPr lang="en-NG"/>
          </a:p>
        </c:txPr>
        <c:crossAx val="698471624"/>
        <c:crosses val="autoZero"/>
        <c:auto val="1"/>
        <c:lblAlgn val="ctr"/>
        <c:lblOffset val="100"/>
        <c:noMultiLvlLbl val="0"/>
      </c:catAx>
      <c:valAx>
        <c:axId val="698471624"/>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venir Next LT Pro" panose="020B0504020202020204" pitchFamily="34" charset="0"/>
                <a:ea typeface="+mn-ea"/>
                <a:cs typeface="+mn-cs"/>
              </a:defRPr>
            </a:pPr>
            <a:endParaRPr lang="en-NG"/>
          </a:p>
        </c:txPr>
        <c:crossAx val="6984735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venir Next LT Pro" panose="020B0504020202020204" pitchFamily="34" charset="0"/>
              <a:ea typeface="+mn-ea"/>
              <a:cs typeface="+mn-cs"/>
            </a:defRPr>
          </a:pPr>
          <a:endParaRPr lang="en-NG"/>
        </a:p>
      </c:txPr>
    </c:legend>
    <c:plotVisOnly val="1"/>
    <c:dispBlanksAs val="gap"/>
    <c:showDLblsOverMax val="0"/>
  </c:chart>
  <c:spPr>
    <a:noFill/>
    <a:ln>
      <a:noFill/>
    </a:ln>
    <a:effectLst/>
  </c:spPr>
  <c:txPr>
    <a:bodyPr/>
    <a:lstStyle/>
    <a:p>
      <a:pPr>
        <a:defRPr sz="900">
          <a:latin typeface="Avenir Next LT Pro" panose="020B0504020202020204" pitchFamily="34" charset="0"/>
        </a:defRPr>
      </a:pPr>
      <a:endParaRPr lang="en-NG"/>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658419697645673"/>
          <c:y val="5.9130347287281268E-2"/>
          <c:w val="0.85858361918275106"/>
          <c:h val="0.64772071617605531"/>
        </c:manualLayout>
      </c:layout>
      <c:barChart>
        <c:barDir val="col"/>
        <c:grouping val="clustered"/>
        <c:varyColors val="0"/>
        <c:ser>
          <c:idx val="0"/>
          <c:order val="0"/>
          <c:tx>
            <c:strRef>
              <c:f>DBF!$M$3</c:f>
              <c:strCache>
                <c:ptCount val="1"/>
                <c:pt idx="0">
                  <c:v>Return</c:v>
                </c:pt>
              </c:strCache>
            </c:strRef>
          </c:tx>
          <c:spPr>
            <a:solidFill>
              <a:srgbClr val="A20051"/>
            </a:solidFill>
            <a:ln>
              <a:noFill/>
            </a:ln>
            <a:effectLst/>
          </c:spPr>
          <c:invertIfNegative val="0"/>
          <c:dLbls>
            <c:dLbl>
              <c:idx val="0"/>
              <c:spPr>
                <a:noFill/>
                <a:ln>
                  <a:noFill/>
                </a:ln>
                <a:effectLst/>
              </c:spPr>
              <c:txPr>
                <a:bodyPr rot="-5400000" spcFirstLastPara="1" vertOverflow="ellipsis" wrap="square" anchor="ctr" anchorCtr="1"/>
                <a:lstStyle/>
                <a:p>
                  <a:pPr>
                    <a:defRPr sz="900" b="0" i="0" u="none" strike="noStrike" kern="1200" baseline="0">
                      <a:solidFill>
                        <a:schemeClr val="bg1"/>
                      </a:solidFill>
                      <a:latin typeface="Avenir Next LT Pro" panose="020B0504020202020204" pitchFamily="34" charset="0"/>
                      <a:ea typeface="+mn-ea"/>
                      <a:cs typeface="+mn-cs"/>
                    </a:defRPr>
                  </a:pPr>
                  <a:endParaRPr lang="en-NG"/>
                </a:p>
              </c:txPr>
              <c:dLblPos val="inBase"/>
              <c:showLegendKey val="0"/>
              <c:showVal val="1"/>
              <c:showCatName val="0"/>
              <c:showSerName val="0"/>
              <c:showPercent val="0"/>
              <c:showBubbleSize val="0"/>
              <c:extLst>
                <c:ext xmlns:c16="http://schemas.microsoft.com/office/drawing/2014/chart" uri="{C3380CC4-5D6E-409C-BE32-E72D297353CC}">
                  <c16:uniqueId val="{00000000-4A3A-4438-BB8C-6ABB4BD2E101}"/>
                </c:ext>
              </c:extLst>
            </c:dLbl>
            <c:dLbl>
              <c:idx val="3"/>
              <c:spPr>
                <a:noFill/>
                <a:ln>
                  <a:noFill/>
                </a:ln>
                <a:effectLst/>
              </c:spPr>
              <c:txPr>
                <a:bodyPr rot="-5400000" spcFirstLastPara="1" vertOverflow="ellipsis" wrap="square" anchor="ctr" anchorCtr="1"/>
                <a:lstStyle/>
                <a:p>
                  <a:pPr>
                    <a:defRPr sz="900" b="0" i="0" u="none" strike="noStrike" kern="1200" baseline="0">
                      <a:solidFill>
                        <a:schemeClr val="bg1"/>
                      </a:solidFill>
                      <a:latin typeface="Avenir Next LT Pro" panose="020B0504020202020204" pitchFamily="34" charset="0"/>
                      <a:ea typeface="+mn-ea"/>
                      <a:cs typeface="+mn-cs"/>
                    </a:defRPr>
                  </a:pPr>
                  <a:endParaRPr lang="en-NG"/>
                </a:p>
              </c:txPr>
              <c:dLblPos val="inBase"/>
              <c:showLegendKey val="0"/>
              <c:showVal val="1"/>
              <c:showCatName val="0"/>
              <c:showSerName val="0"/>
              <c:showPercent val="0"/>
              <c:showBubbleSize val="0"/>
              <c:extLst>
                <c:ext xmlns:c16="http://schemas.microsoft.com/office/drawing/2014/chart" uri="{C3380CC4-5D6E-409C-BE32-E72D297353CC}">
                  <c16:uniqueId val="{00000001-4A3A-4438-BB8C-6ABB4BD2E101}"/>
                </c:ext>
              </c:extLst>
            </c:dLbl>
            <c:dLbl>
              <c:idx val="4"/>
              <c:layout>
                <c:manualLayout>
                  <c:x val="-2.9026819867326863E-3"/>
                  <c:y val="-3.849833818981665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C21-41BF-ADCF-2EF89A4CDD75}"/>
                </c:ext>
              </c:extLst>
            </c:dLbl>
            <c:spPr>
              <a:noFill/>
              <a:ln>
                <a:noFill/>
              </a:ln>
              <a:effectLst/>
            </c:spPr>
            <c:txPr>
              <a:bodyPr rot="-5400000" spcFirstLastPara="1" vertOverflow="ellipsis" wrap="square" anchor="ctr" anchorCtr="1"/>
              <a:lstStyle/>
              <a:p>
                <a:pPr>
                  <a:defRPr sz="9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DBF!$L$4:$L$9</c:f>
              <c:strCache>
                <c:ptCount val="6"/>
                <c:pt idx="0">
                  <c:v>2018</c:v>
                </c:pt>
                <c:pt idx="1">
                  <c:v>2019</c:v>
                </c:pt>
                <c:pt idx="2">
                  <c:v>2020</c:v>
                </c:pt>
                <c:pt idx="3">
                  <c:v>2021</c:v>
                </c:pt>
                <c:pt idx="4">
                  <c:v>YTD</c:v>
                </c:pt>
                <c:pt idx="5">
                  <c:v>Average</c:v>
                </c:pt>
              </c:strCache>
            </c:strRef>
          </c:cat>
          <c:val>
            <c:numRef>
              <c:f>DBF!$M$4:$M$9</c:f>
              <c:numCache>
                <c:formatCode>0.00%</c:formatCode>
                <c:ptCount val="6"/>
                <c:pt idx="0">
                  <c:v>-7.8299999999999995E-2</c:v>
                </c:pt>
                <c:pt idx="1">
                  <c:v>-3.6499999999999998E-2</c:v>
                </c:pt>
                <c:pt idx="2">
                  <c:v>0.159</c:v>
                </c:pt>
                <c:pt idx="3">
                  <c:v>0.12709999999999999</c:v>
                </c:pt>
                <c:pt idx="4">
                  <c:v>0.1368</c:v>
                </c:pt>
                <c:pt idx="5">
                  <c:v>6.1620000000000008E-2</c:v>
                </c:pt>
              </c:numCache>
            </c:numRef>
          </c:val>
          <c:extLst>
            <c:ext xmlns:c16="http://schemas.microsoft.com/office/drawing/2014/chart" uri="{C3380CC4-5D6E-409C-BE32-E72D297353CC}">
              <c16:uniqueId val="{00000000-6D49-43D6-B65E-A630FB370056}"/>
            </c:ext>
          </c:extLst>
        </c:ser>
        <c:ser>
          <c:idx val="1"/>
          <c:order val="1"/>
          <c:tx>
            <c:strRef>
              <c:f>DBF!$N$3</c:f>
              <c:strCache>
                <c:ptCount val="1"/>
                <c:pt idx="0">
                  <c:v>Benchmark</c:v>
                </c:pt>
              </c:strCache>
            </c:strRef>
          </c:tx>
          <c:spPr>
            <a:solidFill>
              <a:srgbClr val="C9C19F"/>
            </a:solidFill>
            <a:ln>
              <a:noFill/>
            </a:ln>
            <a:effectLst/>
          </c:spPr>
          <c:invertIfNegative val="0"/>
          <c:dLbls>
            <c:dLbl>
              <c:idx val="4"/>
              <c:layout>
                <c:manualLayout>
                  <c:x val="-5.8053639734653726E-3"/>
                  <c:y val="4.666348491090857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872-473B-9C0C-916EC6F4AB83}"/>
                </c:ext>
              </c:extLst>
            </c:dLbl>
            <c:spPr>
              <a:noFill/>
              <a:ln>
                <a:noFill/>
              </a:ln>
              <a:effectLst/>
            </c:spPr>
            <c:txPr>
              <a:bodyPr rot="-5400000" spcFirstLastPara="1" vertOverflow="ellipsis" wrap="square" anchor="ctr" anchorCtr="1"/>
              <a:lstStyle/>
              <a:p>
                <a:pPr>
                  <a:defRPr sz="9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DBF!$L$4:$L$9</c:f>
              <c:strCache>
                <c:ptCount val="6"/>
                <c:pt idx="0">
                  <c:v>2018</c:v>
                </c:pt>
                <c:pt idx="1">
                  <c:v>2019</c:v>
                </c:pt>
                <c:pt idx="2">
                  <c:v>2020</c:v>
                </c:pt>
                <c:pt idx="3">
                  <c:v>2021</c:v>
                </c:pt>
                <c:pt idx="4">
                  <c:v>YTD</c:v>
                </c:pt>
                <c:pt idx="5">
                  <c:v>Average</c:v>
                </c:pt>
              </c:strCache>
            </c:strRef>
          </c:cat>
          <c:val>
            <c:numRef>
              <c:f>DBF!$N$4:$N$9</c:f>
              <c:numCache>
                <c:formatCode>0.00%</c:formatCode>
                <c:ptCount val="6"/>
                <c:pt idx="0">
                  <c:v>-4.7699999999999999E-2</c:v>
                </c:pt>
                <c:pt idx="1">
                  <c:v>-3.1600000000000003E-2</c:v>
                </c:pt>
                <c:pt idx="2">
                  <c:v>0.25900000000000001</c:v>
                </c:pt>
                <c:pt idx="3">
                  <c:v>4.9399999999999999E-2</c:v>
                </c:pt>
                <c:pt idx="4">
                  <c:v>0.1346</c:v>
                </c:pt>
                <c:pt idx="5">
                  <c:v>7.2739999999999999E-2</c:v>
                </c:pt>
              </c:numCache>
            </c:numRef>
          </c:val>
          <c:extLst>
            <c:ext xmlns:c16="http://schemas.microsoft.com/office/drawing/2014/chart" uri="{C3380CC4-5D6E-409C-BE32-E72D297353CC}">
              <c16:uniqueId val="{00000001-6D49-43D6-B65E-A630FB370056}"/>
            </c:ext>
          </c:extLst>
        </c:ser>
        <c:dLbls>
          <c:dLblPos val="inBase"/>
          <c:showLegendKey val="0"/>
          <c:showVal val="1"/>
          <c:showCatName val="0"/>
          <c:showSerName val="0"/>
          <c:showPercent val="0"/>
          <c:showBubbleSize val="0"/>
        </c:dLbls>
        <c:gapWidth val="219"/>
        <c:overlap val="-27"/>
        <c:axId val="700280760"/>
        <c:axId val="700281088"/>
      </c:barChart>
      <c:catAx>
        <c:axId val="700280760"/>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venir Next LT Pro" panose="020B0504020202020204" pitchFamily="34" charset="0"/>
                <a:ea typeface="+mn-ea"/>
                <a:cs typeface="+mn-cs"/>
              </a:defRPr>
            </a:pPr>
            <a:endParaRPr lang="en-NG"/>
          </a:p>
        </c:txPr>
        <c:crossAx val="700281088"/>
        <c:crosses val="autoZero"/>
        <c:auto val="1"/>
        <c:lblAlgn val="ctr"/>
        <c:lblOffset val="100"/>
        <c:noMultiLvlLbl val="0"/>
      </c:catAx>
      <c:valAx>
        <c:axId val="700281088"/>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venir Next LT Pro" panose="020B0504020202020204" pitchFamily="34" charset="0"/>
                <a:ea typeface="+mn-ea"/>
                <a:cs typeface="+mn-cs"/>
              </a:defRPr>
            </a:pPr>
            <a:endParaRPr lang="en-NG"/>
          </a:p>
        </c:txPr>
        <c:crossAx val="7002807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venir Next LT Pro" panose="020B0504020202020204" pitchFamily="34" charset="0"/>
              <a:ea typeface="+mn-ea"/>
              <a:cs typeface="+mn-cs"/>
            </a:defRPr>
          </a:pPr>
          <a:endParaRPr lang="en-NG"/>
        </a:p>
      </c:txPr>
    </c:legend>
    <c:plotVisOnly val="1"/>
    <c:dispBlanksAs val="gap"/>
    <c:showDLblsOverMax val="0"/>
  </c:chart>
  <c:spPr>
    <a:noFill/>
    <a:ln>
      <a:noFill/>
    </a:ln>
    <a:effectLst/>
  </c:spPr>
  <c:txPr>
    <a:bodyPr/>
    <a:lstStyle/>
    <a:p>
      <a:pPr>
        <a:defRPr sz="900">
          <a:latin typeface="Avenir Next LT Pro" panose="020B0504020202020204" pitchFamily="34" charset="0"/>
        </a:defRPr>
      </a:pPr>
      <a:endParaRPr lang="en-NG"/>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A20051"/>
              </a:solidFill>
              <a:ln w="19050">
                <a:solidFill>
                  <a:schemeClr val="lt1"/>
                </a:solidFill>
              </a:ln>
              <a:effectLst/>
            </c:spPr>
            <c:extLst>
              <c:ext xmlns:c16="http://schemas.microsoft.com/office/drawing/2014/chart" uri="{C3380CC4-5D6E-409C-BE32-E72D297353CC}">
                <c16:uniqueId val="{00000001-CDFE-460A-9165-7E9193646960}"/>
              </c:ext>
            </c:extLst>
          </c:dPt>
          <c:dPt>
            <c:idx val="1"/>
            <c:bubble3D val="0"/>
            <c:spPr>
              <a:solidFill>
                <a:srgbClr val="C9C19F"/>
              </a:solidFill>
              <a:ln w="19050">
                <a:solidFill>
                  <a:schemeClr val="lt1"/>
                </a:solidFill>
              </a:ln>
              <a:effectLst/>
            </c:spPr>
            <c:extLst>
              <c:ext xmlns:c16="http://schemas.microsoft.com/office/drawing/2014/chart" uri="{C3380CC4-5D6E-409C-BE32-E72D297353CC}">
                <c16:uniqueId val="{00000003-CDFE-460A-9165-7E9193646960}"/>
              </c:ext>
            </c:extLst>
          </c:dPt>
          <c:dLbls>
            <c:dLbl>
              <c:idx val="0"/>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Baskerville Old Face" panose="02020602080505020303" pitchFamily="18" charset="0"/>
                      <a:ea typeface="+mn-ea"/>
                      <a:cs typeface="+mn-cs"/>
                    </a:defRPr>
                  </a:pPr>
                  <a:endParaRPr lang="en-NG"/>
                </a:p>
              </c:txPr>
              <c:dLblPos val="bestFit"/>
              <c:showLegendKey val="0"/>
              <c:showVal val="1"/>
              <c:showCatName val="0"/>
              <c:showSerName val="0"/>
              <c:showPercent val="0"/>
              <c:showBubbleSize val="0"/>
              <c:extLst>
                <c:ext xmlns:c16="http://schemas.microsoft.com/office/drawing/2014/chart" uri="{C3380CC4-5D6E-409C-BE32-E72D297353CC}">
                  <c16:uniqueId val="{00000001-CDFE-460A-9165-7E9193646960}"/>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Baskerville Old Face" panose="02020602080505020303" pitchFamily="18" charset="0"/>
                    <a:ea typeface="+mn-ea"/>
                    <a:cs typeface="+mn-cs"/>
                  </a:defRPr>
                </a:pPr>
                <a:endParaRPr lang="en-NG"/>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DBF!$B$3:$B$4</c:f>
              <c:strCache>
                <c:ptCount val="2"/>
                <c:pt idx="0">
                  <c:v>Equity</c:v>
                </c:pt>
                <c:pt idx="1">
                  <c:v>Fixed Income</c:v>
                </c:pt>
              </c:strCache>
            </c:strRef>
          </c:cat>
          <c:val>
            <c:numRef>
              <c:f>DBF!$C$3:$C$4</c:f>
              <c:numCache>
                <c:formatCode>0.00%</c:formatCode>
                <c:ptCount val="2"/>
                <c:pt idx="0">
                  <c:v>0.60650000000000004</c:v>
                </c:pt>
                <c:pt idx="1">
                  <c:v>0.39349999999999996</c:v>
                </c:pt>
              </c:numCache>
            </c:numRef>
          </c:val>
          <c:extLst>
            <c:ext xmlns:c16="http://schemas.microsoft.com/office/drawing/2014/chart" uri="{C3380CC4-5D6E-409C-BE32-E72D297353CC}">
              <c16:uniqueId val="{00000004-CDFE-460A-9165-7E9193646960}"/>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latin typeface="Baskerville Old Face" panose="02020602080505020303" pitchFamily="18" charset="0"/>
        </a:defRPr>
      </a:pPr>
      <a:endParaRPr lang="en-NG"/>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620041268542971E-2"/>
          <c:y val="6.7381654999559629E-2"/>
          <c:w val="0.88748865970558033"/>
          <c:h val="0.61543008065637161"/>
        </c:manualLayout>
      </c:layout>
      <c:barChart>
        <c:barDir val="col"/>
        <c:grouping val="clustered"/>
        <c:varyColors val="0"/>
        <c:ser>
          <c:idx val="0"/>
          <c:order val="0"/>
          <c:tx>
            <c:strRef>
              <c:f>EF!$L$3</c:f>
              <c:strCache>
                <c:ptCount val="1"/>
                <c:pt idx="0">
                  <c:v>Return</c:v>
                </c:pt>
              </c:strCache>
            </c:strRef>
          </c:tx>
          <c:spPr>
            <a:solidFill>
              <a:srgbClr val="A20051"/>
            </a:solidFill>
            <a:ln>
              <a:noFill/>
            </a:ln>
            <a:effectLst/>
          </c:spPr>
          <c:invertIfNegative val="0"/>
          <c:dLbls>
            <c:dLbl>
              <c:idx val="0"/>
              <c:spPr>
                <a:noFill/>
                <a:ln>
                  <a:noFill/>
                </a:ln>
                <a:effectLst/>
              </c:spPr>
              <c:txPr>
                <a:bodyPr rot="-5400000" spcFirstLastPara="1" vertOverflow="ellipsis" wrap="square" anchor="ctr" anchorCtr="1"/>
                <a:lstStyle/>
                <a:p>
                  <a:pPr>
                    <a:defRPr sz="900" b="0" i="0" u="none" strike="noStrike" kern="1200" baseline="0">
                      <a:solidFill>
                        <a:schemeClr val="bg1"/>
                      </a:solidFill>
                      <a:latin typeface="Avenir Next LT Pro" panose="020B0504020202020204" pitchFamily="34" charset="0"/>
                      <a:ea typeface="+mn-ea"/>
                      <a:cs typeface="+mn-cs"/>
                    </a:defRPr>
                  </a:pPr>
                  <a:endParaRPr lang="en-NG"/>
                </a:p>
              </c:txPr>
              <c:dLblPos val="inBase"/>
              <c:showLegendKey val="0"/>
              <c:showVal val="1"/>
              <c:showCatName val="0"/>
              <c:showSerName val="0"/>
              <c:showPercent val="0"/>
              <c:showBubbleSize val="0"/>
              <c:extLst>
                <c:ext xmlns:c16="http://schemas.microsoft.com/office/drawing/2014/chart" uri="{C3380CC4-5D6E-409C-BE32-E72D297353CC}">
                  <c16:uniqueId val="{00000001-7510-41BF-919D-E8099E9872ED}"/>
                </c:ext>
              </c:extLst>
            </c:dLbl>
            <c:dLbl>
              <c:idx val="1"/>
              <c:layout>
                <c:manualLayout>
                  <c:x val="0"/>
                  <c:y val="8.165383231836461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4F0-4E63-91EF-B2AD52D88E9B}"/>
                </c:ext>
              </c:extLst>
            </c:dLbl>
            <c:dLbl>
              <c:idx val="2"/>
              <c:layout>
                <c:manualLayout>
                  <c:x val="0"/>
                  <c:y val="-3.967559181785032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4F0-4E63-91EF-B2AD52D88E9B}"/>
                </c:ext>
              </c:extLst>
            </c:dLbl>
            <c:dLbl>
              <c:idx val="3"/>
              <c:spPr>
                <a:noFill/>
                <a:ln>
                  <a:noFill/>
                </a:ln>
                <a:effectLst/>
              </c:spPr>
              <c:txPr>
                <a:bodyPr rot="-5400000" spcFirstLastPara="1" vertOverflow="ellipsis" wrap="square" anchor="ctr" anchorCtr="1"/>
                <a:lstStyle/>
                <a:p>
                  <a:pPr>
                    <a:defRPr sz="900" b="0" i="0" u="none" strike="noStrike" kern="1200" baseline="0">
                      <a:solidFill>
                        <a:schemeClr val="bg1"/>
                      </a:solidFill>
                      <a:latin typeface="Avenir Next LT Pro" panose="020B0504020202020204" pitchFamily="34" charset="0"/>
                      <a:ea typeface="+mn-ea"/>
                      <a:cs typeface="+mn-cs"/>
                    </a:defRPr>
                  </a:pPr>
                  <a:endParaRPr lang="en-NG"/>
                </a:p>
              </c:txPr>
              <c:dLblPos val="inBase"/>
              <c:showLegendKey val="0"/>
              <c:showVal val="1"/>
              <c:showCatName val="0"/>
              <c:showSerName val="0"/>
              <c:showPercent val="0"/>
              <c:showBubbleSize val="0"/>
              <c:extLst>
                <c:ext xmlns:c16="http://schemas.microsoft.com/office/drawing/2014/chart" uri="{C3380CC4-5D6E-409C-BE32-E72D297353CC}">
                  <c16:uniqueId val="{00000000-7510-41BF-919D-E8099E9872ED}"/>
                </c:ext>
              </c:extLst>
            </c:dLbl>
            <c:dLbl>
              <c:idx val="4"/>
              <c:layout>
                <c:manualLayout>
                  <c:x val="-2.9510726103282895E-3"/>
                  <c:y val="-6.4062975849778145E-2"/>
                </c:manualLayout>
              </c:layout>
              <c:tx>
                <c:rich>
                  <a:bodyPr rot="-5400000" spcFirstLastPara="1" vertOverflow="ellipsis" wrap="square" anchor="ctr" anchorCtr="1"/>
                  <a:lstStyle/>
                  <a:p>
                    <a:pPr>
                      <a:defRPr sz="900" b="0" i="0" u="none" strike="noStrike" kern="1200" baseline="0">
                        <a:solidFill>
                          <a:schemeClr val="tx1"/>
                        </a:solidFill>
                        <a:latin typeface="Avenir Next LT Pro" panose="020B0504020202020204" pitchFamily="34" charset="0"/>
                        <a:ea typeface="+mn-ea"/>
                        <a:cs typeface="+mn-cs"/>
                      </a:defRPr>
                    </a:pPr>
                    <a:fld id="{AAAB2F83-8838-48AB-892B-FE5A39897401}" type="VALUE">
                      <a:rPr lang="en-US">
                        <a:solidFill>
                          <a:schemeClr val="tx1"/>
                        </a:solidFill>
                      </a:rPr>
                      <a:pPr>
                        <a:defRPr sz="900" b="0" i="0" u="none" strike="noStrike" kern="1200" baseline="0">
                          <a:solidFill>
                            <a:schemeClr val="tx1"/>
                          </a:solidFill>
                          <a:latin typeface="Avenir Next LT Pro" panose="020B0504020202020204" pitchFamily="34" charset="0"/>
                          <a:ea typeface="+mn-ea"/>
                          <a:cs typeface="+mn-cs"/>
                        </a:defRPr>
                      </a:pPr>
                      <a:t>[VALUE]</a:t>
                    </a:fld>
                    <a:endParaRPr lang="en-NG"/>
                  </a:p>
                </c:rich>
              </c:tx>
              <c:spPr>
                <a:noFill/>
                <a:ln>
                  <a:noFill/>
                </a:ln>
                <a:effectLst/>
              </c:spPr>
              <c:txPr>
                <a:bodyPr rot="-5400000" spcFirstLastPara="1" vertOverflow="ellipsis" wrap="square" anchor="ctr" anchorCtr="1"/>
                <a:lstStyle/>
                <a:p>
                  <a:pPr>
                    <a:defRPr sz="900" b="0" i="0" u="none" strike="noStrike" kern="1200" baseline="0">
                      <a:solidFill>
                        <a:schemeClr val="tx1"/>
                      </a:solidFill>
                      <a:latin typeface="Avenir Next LT Pro" panose="020B0504020202020204" pitchFamily="34" charset="0"/>
                      <a:ea typeface="+mn-ea"/>
                      <a:cs typeface="+mn-cs"/>
                    </a:defRPr>
                  </a:pPr>
                  <a:endParaRPr lang="en-NG"/>
                </a:p>
              </c:tx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7510-41BF-919D-E8099E9872ED}"/>
                </c:ext>
              </c:extLst>
            </c:dLbl>
            <c:spPr>
              <a:noFill/>
              <a:ln>
                <a:noFill/>
              </a:ln>
              <a:effectLst/>
            </c:spPr>
            <c:txPr>
              <a:bodyPr rot="-5400000" spcFirstLastPara="1" vertOverflow="ellipsis" wrap="square" anchor="ctr" anchorCtr="1"/>
              <a:lstStyle/>
              <a:p>
                <a:pPr>
                  <a:defRPr sz="9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EF!$K$4:$K$9</c:f>
              <c:strCache>
                <c:ptCount val="6"/>
                <c:pt idx="0">
                  <c:v>2018</c:v>
                </c:pt>
                <c:pt idx="1">
                  <c:v>2019</c:v>
                </c:pt>
                <c:pt idx="2">
                  <c:v>2020</c:v>
                </c:pt>
                <c:pt idx="3">
                  <c:v>2021</c:v>
                </c:pt>
                <c:pt idx="4">
                  <c:v>YTD</c:v>
                </c:pt>
                <c:pt idx="5">
                  <c:v>Average</c:v>
                </c:pt>
              </c:strCache>
            </c:strRef>
          </c:cat>
          <c:val>
            <c:numRef>
              <c:f>EF!$L$4:$L$9</c:f>
              <c:numCache>
                <c:formatCode>0.00%</c:formatCode>
                <c:ptCount val="6"/>
                <c:pt idx="0">
                  <c:v>3.5299999999999998E-2</c:v>
                </c:pt>
                <c:pt idx="1">
                  <c:v>2.8400000000000002E-2</c:v>
                </c:pt>
                <c:pt idx="2">
                  <c:v>0.159</c:v>
                </c:pt>
                <c:pt idx="3">
                  <c:v>0.15590000000000001</c:v>
                </c:pt>
                <c:pt idx="4">
                  <c:v>0.10979999999999999</c:v>
                </c:pt>
                <c:pt idx="5">
                  <c:v>9.7680000000000017E-2</c:v>
                </c:pt>
              </c:numCache>
            </c:numRef>
          </c:val>
          <c:extLst>
            <c:ext xmlns:c16="http://schemas.microsoft.com/office/drawing/2014/chart" uri="{C3380CC4-5D6E-409C-BE32-E72D297353CC}">
              <c16:uniqueId val="{00000000-3473-4DA5-A24C-3F66F7C46FE8}"/>
            </c:ext>
          </c:extLst>
        </c:ser>
        <c:ser>
          <c:idx val="1"/>
          <c:order val="1"/>
          <c:tx>
            <c:strRef>
              <c:f>EF!$M$3</c:f>
              <c:strCache>
                <c:ptCount val="1"/>
                <c:pt idx="0">
                  <c:v>Benchmark</c:v>
                </c:pt>
              </c:strCache>
            </c:strRef>
          </c:tx>
          <c:spPr>
            <a:solidFill>
              <a:srgbClr val="C9C19F"/>
            </a:solidFill>
            <a:ln>
              <a:noFill/>
            </a:ln>
            <a:effectLst/>
          </c:spPr>
          <c:invertIfNegative val="0"/>
          <c:dLbls>
            <c:dLbl>
              <c:idx val="1"/>
              <c:layout>
                <c:manualLayout>
                  <c:x val="2.9510726103282895E-3"/>
                  <c:y val="8.3409999862053916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4F0-4E63-91EF-B2AD52D88E9B}"/>
                </c:ext>
              </c:extLst>
            </c:dLbl>
            <c:spPr>
              <a:noFill/>
              <a:ln>
                <a:noFill/>
              </a:ln>
              <a:effectLst/>
            </c:spPr>
            <c:txPr>
              <a:bodyPr rot="-5400000" spcFirstLastPara="1" vertOverflow="ellipsis" wrap="square" anchor="ctr" anchorCtr="1"/>
              <a:lstStyle/>
              <a:p>
                <a:pPr>
                  <a:defRPr sz="9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EF!$K$4:$K$9</c:f>
              <c:strCache>
                <c:ptCount val="6"/>
                <c:pt idx="0">
                  <c:v>2018</c:v>
                </c:pt>
                <c:pt idx="1">
                  <c:v>2019</c:v>
                </c:pt>
                <c:pt idx="2">
                  <c:v>2020</c:v>
                </c:pt>
                <c:pt idx="3">
                  <c:v>2021</c:v>
                </c:pt>
                <c:pt idx="4">
                  <c:v>YTD</c:v>
                </c:pt>
                <c:pt idx="5">
                  <c:v>Average</c:v>
                </c:pt>
              </c:strCache>
            </c:strRef>
          </c:cat>
          <c:val>
            <c:numRef>
              <c:f>EF!$M$4:$M$9</c:f>
              <c:numCache>
                <c:formatCode>0.00%</c:formatCode>
                <c:ptCount val="6"/>
                <c:pt idx="0">
                  <c:v>3.5400000000000001E-2</c:v>
                </c:pt>
                <c:pt idx="1">
                  <c:v>2.0899999999999998E-2</c:v>
                </c:pt>
                <c:pt idx="2">
                  <c:v>0.31440000000000001</c:v>
                </c:pt>
                <c:pt idx="3">
                  <c:v>8.5199999999999998E-2</c:v>
                </c:pt>
                <c:pt idx="4">
                  <c:v>7.3999999999999996E-2</c:v>
                </c:pt>
                <c:pt idx="5">
                  <c:v>0.10598</c:v>
                </c:pt>
              </c:numCache>
            </c:numRef>
          </c:val>
          <c:extLst>
            <c:ext xmlns:c16="http://schemas.microsoft.com/office/drawing/2014/chart" uri="{C3380CC4-5D6E-409C-BE32-E72D297353CC}">
              <c16:uniqueId val="{00000001-3473-4DA5-A24C-3F66F7C46FE8}"/>
            </c:ext>
          </c:extLst>
        </c:ser>
        <c:dLbls>
          <c:dLblPos val="inBase"/>
          <c:showLegendKey val="0"/>
          <c:showVal val="1"/>
          <c:showCatName val="0"/>
          <c:showSerName val="0"/>
          <c:showPercent val="0"/>
          <c:showBubbleSize val="0"/>
        </c:dLbls>
        <c:gapWidth val="219"/>
        <c:overlap val="-27"/>
        <c:axId val="700300112"/>
        <c:axId val="700306016"/>
      </c:barChart>
      <c:catAx>
        <c:axId val="70030011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venir Next LT Pro" panose="020B0504020202020204" pitchFamily="34" charset="0"/>
                <a:ea typeface="+mn-ea"/>
                <a:cs typeface="+mn-cs"/>
              </a:defRPr>
            </a:pPr>
            <a:endParaRPr lang="en-NG"/>
          </a:p>
        </c:txPr>
        <c:crossAx val="700306016"/>
        <c:crosses val="autoZero"/>
        <c:auto val="1"/>
        <c:lblAlgn val="ctr"/>
        <c:lblOffset val="100"/>
        <c:noMultiLvlLbl val="0"/>
      </c:catAx>
      <c:valAx>
        <c:axId val="700306016"/>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venir Next LT Pro" panose="020B0504020202020204" pitchFamily="34" charset="0"/>
                <a:ea typeface="+mn-ea"/>
                <a:cs typeface="+mn-cs"/>
              </a:defRPr>
            </a:pPr>
            <a:endParaRPr lang="en-NG"/>
          </a:p>
        </c:txPr>
        <c:crossAx val="7003001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venir Next LT Pro" panose="020B0504020202020204" pitchFamily="34" charset="0"/>
              <a:ea typeface="+mn-ea"/>
              <a:cs typeface="+mn-cs"/>
            </a:defRPr>
          </a:pPr>
          <a:endParaRPr lang="en-NG"/>
        </a:p>
      </c:txPr>
    </c:legend>
    <c:plotVisOnly val="1"/>
    <c:dispBlanksAs val="gap"/>
    <c:showDLblsOverMax val="0"/>
  </c:chart>
  <c:spPr>
    <a:noFill/>
    <a:ln>
      <a:noFill/>
    </a:ln>
    <a:effectLst/>
  </c:spPr>
  <c:txPr>
    <a:bodyPr/>
    <a:lstStyle/>
    <a:p>
      <a:pPr>
        <a:defRPr sz="900">
          <a:latin typeface="Avenir Next LT Pro" panose="020B0504020202020204" pitchFamily="34" charset="0"/>
        </a:defRPr>
      </a:pPr>
      <a:endParaRPr lang="en-NG"/>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olidFill>
              <a:srgbClr val="A20051"/>
            </a:solidFill>
          </c:spPr>
          <c:dPt>
            <c:idx val="0"/>
            <c:bubble3D val="0"/>
            <c:spPr>
              <a:solidFill>
                <a:srgbClr val="A20051"/>
              </a:solidFill>
              <a:ln w="19050">
                <a:solidFill>
                  <a:schemeClr val="lt1"/>
                </a:solidFill>
              </a:ln>
              <a:effectLst/>
            </c:spPr>
            <c:extLst>
              <c:ext xmlns:c16="http://schemas.microsoft.com/office/drawing/2014/chart" uri="{C3380CC4-5D6E-409C-BE32-E72D297353CC}">
                <c16:uniqueId val="{00000001-B180-4E70-970B-5E42E716DC50}"/>
              </c:ext>
            </c:extLst>
          </c:dPt>
          <c:dPt>
            <c:idx val="1"/>
            <c:bubble3D val="0"/>
            <c:spPr>
              <a:solidFill>
                <a:srgbClr val="C9C19F"/>
              </a:solidFill>
              <a:ln w="19050">
                <a:solidFill>
                  <a:schemeClr val="lt1"/>
                </a:solidFill>
              </a:ln>
              <a:effectLst/>
            </c:spPr>
            <c:extLst>
              <c:ext xmlns:c16="http://schemas.microsoft.com/office/drawing/2014/chart" uri="{C3380CC4-5D6E-409C-BE32-E72D297353CC}">
                <c16:uniqueId val="{00000003-B180-4E70-970B-5E42E716DC50}"/>
              </c:ext>
            </c:extLst>
          </c:dPt>
          <c:dLbls>
            <c:dLbl>
              <c:idx val="0"/>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Avenir Next LT Pro" panose="020B0504020202020204" pitchFamily="34" charset="0"/>
                      <a:ea typeface="+mn-ea"/>
                      <a:cs typeface="+mn-cs"/>
                    </a:defRPr>
                  </a:pPr>
                  <a:endParaRPr lang="en-NG"/>
                </a:p>
              </c:txPr>
              <c:dLblPos val="bestFit"/>
              <c:showLegendKey val="0"/>
              <c:showVal val="1"/>
              <c:showCatName val="0"/>
              <c:showSerName val="0"/>
              <c:showPercent val="0"/>
              <c:showBubbleSize val="0"/>
              <c:extLst>
                <c:ext xmlns:c16="http://schemas.microsoft.com/office/drawing/2014/chart" uri="{C3380CC4-5D6E-409C-BE32-E72D297353CC}">
                  <c16:uniqueId val="{00000001-B180-4E70-970B-5E42E716DC50}"/>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EF!$B$3:$B$4</c:f>
              <c:strCache>
                <c:ptCount val="2"/>
                <c:pt idx="0">
                  <c:v>Alternative Investments</c:v>
                </c:pt>
                <c:pt idx="1">
                  <c:v>Equity</c:v>
                </c:pt>
              </c:strCache>
            </c:strRef>
          </c:cat>
          <c:val>
            <c:numRef>
              <c:f>EF!$C$3:$C$4</c:f>
              <c:numCache>
                <c:formatCode>0.00%</c:formatCode>
                <c:ptCount val="2"/>
                <c:pt idx="0">
                  <c:v>0.61399999999999999</c:v>
                </c:pt>
                <c:pt idx="1">
                  <c:v>0.38600000000000001</c:v>
                </c:pt>
              </c:numCache>
            </c:numRef>
          </c:val>
          <c:extLst>
            <c:ext xmlns:c16="http://schemas.microsoft.com/office/drawing/2014/chart" uri="{C3380CC4-5D6E-409C-BE32-E72D297353CC}">
              <c16:uniqueId val="{00000004-B180-4E70-970B-5E42E716DC50}"/>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latin typeface="Avenir Next LT Pro" panose="020B0504020202020204" pitchFamily="34" charset="0"/>
        </a:defRPr>
      </a:pPr>
      <a:endParaRPr lang="en-NG"/>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olidFill>
              <a:srgbClr val="A20051"/>
            </a:solidFill>
            <a:ln>
              <a:noFill/>
            </a:ln>
          </c:spPr>
          <c:dPt>
            <c:idx val="0"/>
            <c:bubble3D val="0"/>
            <c:spPr>
              <a:solidFill>
                <a:srgbClr val="A20051"/>
              </a:solidFill>
              <a:ln w="19050">
                <a:noFill/>
              </a:ln>
              <a:effectLst/>
            </c:spPr>
            <c:extLst>
              <c:ext xmlns:c16="http://schemas.microsoft.com/office/drawing/2014/chart" uri="{C3380CC4-5D6E-409C-BE32-E72D297353CC}">
                <c16:uniqueId val="{00000001-2D6E-45BE-8457-3D2318C44F1D}"/>
              </c:ext>
            </c:extLst>
          </c:dPt>
          <c:dPt>
            <c:idx val="1"/>
            <c:bubble3D val="0"/>
            <c:spPr>
              <a:solidFill>
                <a:srgbClr val="C9C19F"/>
              </a:solidFill>
              <a:ln w="19050">
                <a:noFill/>
              </a:ln>
              <a:effectLst/>
            </c:spPr>
            <c:extLst>
              <c:ext xmlns:c16="http://schemas.microsoft.com/office/drawing/2014/chart" uri="{C3380CC4-5D6E-409C-BE32-E72D297353CC}">
                <c16:uniqueId val="{00000003-2D6E-45BE-8457-3D2318C44F1D}"/>
              </c:ext>
            </c:extLst>
          </c:dPt>
          <c:dPt>
            <c:idx val="2"/>
            <c:bubble3D val="0"/>
            <c:spPr>
              <a:solidFill>
                <a:srgbClr val="990033"/>
              </a:solidFill>
              <a:ln w="19050">
                <a:noFill/>
              </a:ln>
              <a:effectLst/>
            </c:spPr>
            <c:extLst>
              <c:ext xmlns:c16="http://schemas.microsoft.com/office/drawing/2014/chart" uri="{C3380CC4-5D6E-409C-BE32-E72D297353CC}">
                <c16:uniqueId val="{00000005-2D6E-45BE-8457-3D2318C44F1D}"/>
              </c:ext>
            </c:extLst>
          </c:dPt>
          <c:dPt>
            <c:idx val="3"/>
            <c:bubble3D val="0"/>
            <c:spPr>
              <a:solidFill>
                <a:srgbClr val="CC0066"/>
              </a:solidFill>
              <a:ln w="19050">
                <a:noFill/>
              </a:ln>
              <a:effectLst/>
            </c:spPr>
            <c:extLst>
              <c:ext xmlns:c16="http://schemas.microsoft.com/office/drawing/2014/chart" uri="{C3380CC4-5D6E-409C-BE32-E72D297353CC}">
                <c16:uniqueId val="{00000007-2D6E-45BE-8457-3D2318C44F1D}"/>
              </c:ext>
            </c:extLst>
          </c:dPt>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Baskerville Old Face" panose="02020602080505020303" pitchFamily="18" charset="0"/>
                    <a:ea typeface="+mn-ea"/>
                    <a:cs typeface="+mn-cs"/>
                  </a:defRPr>
                </a:pPr>
                <a:endParaRPr lang="en-NG"/>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ARMFIF!$B$4:$B$7</c:f>
              <c:strCache>
                <c:ptCount val="4"/>
                <c:pt idx="0">
                  <c:v>Short-term Instruments</c:v>
                </c:pt>
                <c:pt idx="1">
                  <c:v>FGN Bonds</c:v>
                </c:pt>
                <c:pt idx="2">
                  <c:v>SGN Bonds</c:v>
                </c:pt>
                <c:pt idx="3">
                  <c:v>Cash</c:v>
                </c:pt>
              </c:strCache>
            </c:strRef>
          </c:cat>
          <c:val>
            <c:numRef>
              <c:f>ARMFIF!$C$4:$C$7</c:f>
              <c:numCache>
                <c:formatCode>0.00%</c:formatCode>
                <c:ptCount val="4"/>
                <c:pt idx="0">
                  <c:v>0.23089999999999999</c:v>
                </c:pt>
                <c:pt idx="1">
                  <c:v>0.64029999999999998</c:v>
                </c:pt>
                <c:pt idx="2">
                  <c:v>8.1900000000000001E-2</c:v>
                </c:pt>
                <c:pt idx="3">
                  <c:v>6.8900000000000003E-2</c:v>
                </c:pt>
              </c:numCache>
            </c:numRef>
          </c:val>
          <c:extLst>
            <c:ext xmlns:c16="http://schemas.microsoft.com/office/drawing/2014/chart" uri="{C3380CC4-5D6E-409C-BE32-E72D297353CC}">
              <c16:uniqueId val="{00000008-2D6E-45BE-8457-3D2318C44F1D}"/>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000">
          <a:latin typeface="Baskerville Old Face" panose="02020602080505020303" pitchFamily="18" charset="0"/>
        </a:defRPr>
      </a:pPr>
      <a:endParaRPr lang="en-NG"/>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990033"/>
            </a:solidFill>
            <a:ln>
              <a:noFill/>
            </a:ln>
            <a:effectLst/>
          </c:spPr>
          <c:invertIfNegative val="0"/>
          <c:dLbls>
            <c:dLbl>
              <c:idx val="0"/>
              <c:layout>
                <c:manualLayout>
                  <c:x val="-1.2165786503605908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97C-4310-83EE-063985605AC9}"/>
                </c:ext>
              </c:extLst>
            </c:dLbl>
            <c:dLbl>
              <c:idx val="1"/>
              <c:layout>
                <c:manualLayout>
                  <c:x val="2.3845664936163928E-3"/>
                  <c:y val="-4.984745286781801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97C-4310-83EE-063985605AC9}"/>
                </c:ext>
              </c:extLst>
            </c:dLbl>
            <c:dLbl>
              <c:idx val="2"/>
              <c:layout>
                <c:manualLayout>
                  <c:x val="6.044106270617482E-3"/>
                  <c:y val="-5.815182961949878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97C-4310-83EE-063985605AC9}"/>
                </c:ext>
              </c:extLst>
            </c:dLbl>
            <c:dLbl>
              <c:idx val="3"/>
              <c:layout>
                <c:manualLayout>
                  <c:x val="-1.1080733490553211E-16"/>
                  <c:y val="-1.584128740545748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97C-4310-83EE-063985605AC9}"/>
                </c:ext>
              </c:extLst>
            </c:dLbl>
            <c:dLbl>
              <c:idx val="4"/>
              <c:layout>
                <c:manualLayout>
                  <c:x val="9.6895302820963345E-17"/>
                  <c:y val="-2.174508187960738E-3"/>
                </c:manualLayout>
              </c:layout>
              <c:dLblPos val="outEnd"/>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02-E97C-4310-83EE-063985605AC9}"/>
                </c:ext>
              </c:extLst>
            </c:dLbl>
            <c:spPr>
              <a:solidFill>
                <a:schemeClr val="lt1"/>
              </a:solidFill>
              <a:ln>
                <a:solidFill>
                  <a:schemeClr val="dk1">
                    <a:lumMod val="25000"/>
                    <a:lumOff val="75000"/>
                  </a:schemeClr>
                </a:solidFill>
              </a:ln>
              <a:effectLst/>
            </c:spPr>
            <c:txPr>
              <a:bodyPr rot="0" spcFirstLastPara="1" vertOverflow="clip" horzOverflow="clip" vert="horz" wrap="square" lIns="36576" tIns="18288" rIns="36576" bIns="18288" anchor="ctr" anchorCtr="1">
                <a:spAutoFit/>
              </a:bodyPr>
              <a:lstStyle/>
              <a:p>
                <a:pPr>
                  <a:defRPr sz="1000" b="0" i="0" u="none" strike="noStrike" kern="1200" baseline="0">
                    <a:solidFill>
                      <a:schemeClr val="dk1">
                        <a:lumMod val="65000"/>
                        <a:lumOff val="35000"/>
                      </a:schemeClr>
                    </a:solidFill>
                    <a:latin typeface="Avenir Next LT Pro" panose="020B0504020202020204" pitchFamily="34" charset="0"/>
                    <a:ea typeface="+mn-ea"/>
                    <a:cs typeface="Arial" panose="020B0604020202020204" pitchFamily="34" charset="0"/>
                  </a:defRPr>
                </a:pPr>
                <a:endParaRPr lang="en-NG"/>
              </a:p>
            </c:txPr>
            <c:dLblPos val="in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ARMFIF!$D$26:$D$29</c:f>
              <c:strCache>
                <c:ptCount val="4"/>
                <c:pt idx="0">
                  <c:v>0 - 1 Year(s)</c:v>
                </c:pt>
                <c:pt idx="1">
                  <c:v>1 - 5 Years</c:v>
                </c:pt>
                <c:pt idx="2">
                  <c:v>5 - 10 Years</c:v>
                </c:pt>
                <c:pt idx="3">
                  <c:v>10- 20 Years</c:v>
                </c:pt>
              </c:strCache>
            </c:strRef>
          </c:cat>
          <c:val>
            <c:numRef>
              <c:f>ARMFIF!$F$26:$F$29</c:f>
              <c:numCache>
                <c:formatCode>0.00%</c:formatCode>
                <c:ptCount val="4"/>
                <c:pt idx="0">
                  <c:v>0.24228651158055631</c:v>
                </c:pt>
                <c:pt idx="1">
                  <c:v>0.56338347107569453</c:v>
                </c:pt>
                <c:pt idx="2">
                  <c:v>8.5938197752257472E-2</c:v>
                </c:pt>
                <c:pt idx="3">
                  <c:v>0.1083918195914917</c:v>
                </c:pt>
              </c:numCache>
            </c:numRef>
          </c:val>
          <c:extLst>
            <c:ext xmlns:c16="http://schemas.microsoft.com/office/drawing/2014/chart" uri="{C3380CC4-5D6E-409C-BE32-E72D297353CC}">
              <c16:uniqueId val="{00000003-E97C-4310-83EE-063985605AC9}"/>
            </c:ext>
          </c:extLst>
        </c:ser>
        <c:dLbls>
          <c:showLegendKey val="0"/>
          <c:showVal val="0"/>
          <c:showCatName val="0"/>
          <c:showSerName val="0"/>
          <c:showPercent val="0"/>
          <c:showBubbleSize val="0"/>
        </c:dLbls>
        <c:gapWidth val="219"/>
        <c:overlap val="-27"/>
        <c:axId val="982072256"/>
        <c:axId val="913077104"/>
      </c:barChart>
      <c:catAx>
        <c:axId val="982072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venir Next LT Pro" panose="020B0504020202020204" pitchFamily="34" charset="0"/>
                <a:ea typeface="+mn-ea"/>
                <a:cs typeface="Arial" panose="020B0604020202020204" pitchFamily="34" charset="0"/>
              </a:defRPr>
            </a:pPr>
            <a:endParaRPr lang="en-NG"/>
          </a:p>
        </c:txPr>
        <c:crossAx val="913077104"/>
        <c:crosses val="autoZero"/>
        <c:auto val="1"/>
        <c:lblAlgn val="ctr"/>
        <c:lblOffset val="100"/>
        <c:noMultiLvlLbl val="0"/>
      </c:catAx>
      <c:valAx>
        <c:axId val="913077104"/>
        <c:scaling>
          <c:orientation val="minMax"/>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venir Next LT Pro" panose="020B0504020202020204" pitchFamily="34" charset="0"/>
                <a:ea typeface="+mn-ea"/>
                <a:cs typeface="Arial" panose="020B0604020202020204" pitchFamily="34" charset="0"/>
              </a:defRPr>
            </a:pPr>
            <a:endParaRPr lang="en-NG"/>
          </a:p>
        </c:txPr>
        <c:crossAx val="9820722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latin typeface="Avenir Next LT Pro" panose="020B0504020202020204" pitchFamily="34" charset="0"/>
          <a:cs typeface="Arial" panose="020B0604020202020204" pitchFamily="34" charset="0"/>
        </a:defRPr>
      </a:pPr>
      <a:endParaRPr lang="en-NG"/>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ARMFIF!$L$24</c:f>
              <c:strCache>
                <c:ptCount val="1"/>
                <c:pt idx="0">
                  <c:v>Return</c:v>
                </c:pt>
              </c:strCache>
            </c:strRef>
          </c:tx>
          <c:spPr>
            <a:solidFill>
              <a:srgbClr val="A20051"/>
            </a:solidFill>
            <a:ln>
              <a:noFill/>
            </a:ln>
            <a:effectLst/>
          </c:spPr>
          <c:invertIfNegative val="0"/>
          <c:dLbls>
            <c:dLbl>
              <c:idx val="0"/>
              <c:spPr>
                <a:noFill/>
                <a:ln>
                  <a:noFill/>
                </a:ln>
                <a:effectLst/>
              </c:spPr>
              <c:txPr>
                <a:bodyPr rot="-5400000" spcFirstLastPara="1" vertOverflow="ellipsis" vert="horz" wrap="square" lIns="38100" tIns="19050" rIns="38100" bIns="19050" anchor="ctr" anchorCtr="1">
                  <a:spAutoFit/>
                </a:bodyPr>
                <a:lstStyle/>
                <a:p>
                  <a:pPr>
                    <a:defRPr sz="1000" b="0" i="0" u="none" strike="noStrike" kern="1200" baseline="0">
                      <a:solidFill>
                        <a:schemeClr val="bg1"/>
                      </a:solidFill>
                      <a:latin typeface="Avenir Next LT Pro" panose="020B0504020202020204" pitchFamily="34" charset="0"/>
                      <a:ea typeface="+mn-ea"/>
                      <a:cs typeface="+mn-cs"/>
                    </a:defRPr>
                  </a:pPr>
                  <a:endParaRPr lang="en-NG"/>
                </a:p>
              </c:txPr>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5AA-4E78-A919-46406BD24E9C}"/>
                </c:ext>
              </c:extLst>
            </c:dLbl>
            <c:dLbl>
              <c:idx val="1"/>
              <c:spPr>
                <a:noFill/>
                <a:ln>
                  <a:noFill/>
                </a:ln>
                <a:effectLst/>
              </c:spPr>
              <c:txPr>
                <a:bodyPr rot="-540000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outEnd"/>
              <c:showLegendKey val="0"/>
              <c:showVal val="1"/>
              <c:showCatName val="0"/>
              <c:showSerName val="0"/>
              <c:showPercent val="0"/>
              <c:showBubbleSize val="0"/>
              <c:extLst>
                <c:ext xmlns:c16="http://schemas.microsoft.com/office/drawing/2014/chart" uri="{C3380CC4-5D6E-409C-BE32-E72D297353CC}">
                  <c16:uniqueId val="{00000001-D5AA-4E78-A919-46406BD24E9C}"/>
                </c:ext>
              </c:extLst>
            </c:dLbl>
            <c:dLbl>
              <c:idx val="2"/>
              <c:spPr>
                <a:noFill/>
                <a:ln>
                  <a:noFill/>
                </a:ln>
                <a:effectLst/>
              </c:spPr>
              <c:txPr>
                <a:bodyPr rot="-540000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outEnd"/>
              <c:showLegendKey val="0"/>
              <c:showVal val="1"/>
              <c:showCatName val="0"/>
              <c:showSerName val="0"/>
              <c:showPercent val="0"/>
              <c:showBubbleSize val="0"/>
              <c:extLst>
                <c:ext xmlns:c16="http://schemas.microsoft.com/office/drawing/2014/chart" uri="{C3380CC4-5D6E-409C-BE32-E72D297353CC}">
                  <c16:uniqueId val="{00000002-D5AA-4E78-A919-46406BD24E9C}"/>
                </c:ext>
              </c:extLst>
            </c:dLbl>
            <c:dLbl>
              <c:idx val="3"/>
              <c:spPr>
                <a:noFill/>
                <a:ln>
                  <a:noFill/>
                </a:ln>
                <a:effectLst/>
              </c:spPr>
              <c:txPr>
                <a:bodyPr rot="-540000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outEnd"/>
              <c:showLegendKey val="0"/>
              <c:showVal val="1"/>
              <c:showCatName val="0"/>
              <c:showSerName val="0"/>
              <c:showPercent val="0"/>
              <c:showBubbleSize val="0"/>
              <c:extLst>
                <c:ext xmlns:c16="http://schemas.microsoft.com/office/drawing/2014/chart" uri="{C3380CC4-5D6E-409C-BE32-E72D297353CC}">
                  <c16:uniqueId val="{00000003-D5AA-4E78-A919-46406BD24E9C}"/>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ARMFIF!$K$25:$K$28</c:f>
              <c:strCache>
                <c:ptCount val="4"/>
                <c:pt idx="0">
                  <c:v>2020</c:v>
                </c:pt>
                <c:pt idx="1">
                  <c:v>2021</c:v>
                </c:pt>
                <c:pt idx="2">
                  <c:v>2022 May YTD</c:v>
                </c:pt>
                <c:pt idx="3">
                  <c:v>Average</c:v>
                </c:pt>
              </c:strCache>
            </c:strRef>
          </c:cat>
          <c:val>
            <c:numRef>
              <c:f>ARMFIF!$L$25:$L$28</c:f>
              <c:numCache>
                <c:formatCode>0.0%</c:formatCode>
                <c:ptCount val="4"/>
                <c:pt idx="0">
                  <c:v>0.1196</c:v>
                </c:pt>
                <c:pt idx="1">
                  <c:v>-3.2099999999999997E-2</c:v>
                </c:pt>
                <c:pt idx="2">
                  <c:v>2.7699999999999999E-2</c:v>
                </c:pt>
                <c:pt idx="3">
                  <c:v>3.8399999999999997E-2</c:v>
                </c:pt>
              </c:numCache>
            </c:numRef>
          </c:val>
          <c:extLst>
            <c:ext xmlns:c16="http://schemas.microsoft.com/office/drawing/2014/chart" uri="{C3380CC4-5D6E-409C-BE32-E72D297353CC}">
              <c16:uniqueId val="{00000004-D5AA-4E78-A919-46406BD24E9C}"/>
            </c:ext>
          </c:extLst>
        </c:ser>
        <c:ser>
          <c:idx val="1"/>
          <c:order val="1"/>
          <c:tx>
            <c:strRef>
              <c:f>ARMFIF!$M$24</c:f>
              <c:strCache>
                <c:ptCount val="1"/>
                <c:pt idx="0">
                  <c:v>Benchmark</c:v>
                </c:pt>
              </c:strCache>
            </c:strRef>
          </c:tx>
          <c:spPr>
            <a:solidFill>
              <a:srgbClr val="C9C19F"/>
            </a:solidFill>
            <a:ln>
              <a:noFill/>
            </a:ln>
            <a:effectLst/>
          </c:spPr>
          <c:invertIfNegative val="0"/>
          <c:dLbls>
            <c:dLbl>
              <c:idx val="0"/>
              <c:spPr>
                <a:noFill/>
                <a:ln>
                  <a:noFill/>
                </a:ln>
                <a:effectLst/>
              </c:spPr>
              <c:txPr>
                <a:bodyPr rot="-540000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5AA-4E78-A919-46406BD24E9C}"/>
                </c:ext>
              </c:extLst>
            </c:dLbl>
            <c:dLbl>
              <c:idx val="1"/>
              <c:spPr>
                <a:noFill/>
                <a:ln>
                  <a:noFill/>
                </a:ln>
                <a:effectLst/>
              </c:spPr>
              <c:txPr>
                <a:bodyPr rot="-540000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5AA-4E78-A919-46406BD24E9C}"/>
                </c:ext>
              </c:extLst>
            </c:dLbl>
            <c:dLbl>
              <c:idx val="2"/>
              <c:spPr>
                <a:noFill/>
                <a:ln>
                  <a:noFill/>
                </a:ln>
                <a:effectLst/>
              </c:spPr>
              <c:txPr>
                <a:bodyPr rot="-540000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outEnd"/>
              <c:showLegendKey val="0"/>
              <c:showVal val="1"/>
              <c:showCatName val="0"/>
              <c:showSerName val="0"/>
              <c:showPercent val="0"/>
              <c:showBubbleSize val="0"/>
              <c:extLst>
                <c:ext xmlns:c16="http://schemas.microsoft.com/office/drawing/2014/chart" uri="{C3380CC4-5D6E-409C-BE32-E72D297353CC}">
                  <c16:uniqueId val="{00000007-D5AA-4E78-A919-46406BD24E9C}"/>
                </c:ext>
              </c:extLst>
            </c:dLbl>
            <c:dLbl>
              <c:idx val="3"/>
              <c:spPr>
                <a:noFill/>
                <a:ln>
                  <a:noFill/>
                </a:ln>
                <a:effectLst/>
              </c:spPr>
              <c:txPr>
                <a:bodyPr rot="-540000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outEnd"/>
              <c:showLegendKey val="0"/>
              <c:showVal val="1"/>
              <c:showCatName val="0"/>
              <c:showSerName val="0"/>
              <c:showPercent val="0"/>
              <c:showBubbleSize val="0"/>
              <c:extLst>
                <c:ext xmlns:c16="http://schemas.microsoft.com/office/drawing/2014/chart" uri="{C3380CC4-5D6E-409C-BE32-E72D297353CC}">
                  <c16:uniqueId val="{00000008-D5AA-4E78-A919-46406BD24E9C}"/>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venir Next LT Pro" panose="020B0504020202020204" pitchFamily="34" charset="0"/>
                    <a:ea typeface="+mn-ea"/>
                    <a:cs typeface="+mn-cs"/>
                  </a:defRPr>
                </a:pPr>
                <a:endParaRPr lang="en-NG"/>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ARMFIF!$K$25:$K$28</c:f>
              <c:strCache>
                <c:ptCount val="4"/>
                <c:pt idx="0">
                  <c:v>2020</c:v>
                </c:pt>
                <c:pt idx="1">
                  <c:v>2021</c:v>
                </c:pt>
                <c:pt idx="2">
                  <c:v>2022 May YTD</c:v>
                </c:pt>
                <c:pt idx="3">
                  <c:v>Average</c:v>
                </c:pt>
              </c:strCache>
            </c:strRef>
          </c:cat>
          <c:val>
            <c:numRef>
              <c:f>ARMFIF!$M$25:$M$28</c:f>
              <c:numCache>
                <c:formatCode>0.0%</c:formatCode>
                <c:ptCount val="4"/>
                <c:pt idx="0">
                  <c:v>4.8800000000000003E-2</c:v>
                </c:pt>
                <c:pt idx="1">
                  <c:v>-7.4499999999999997E-2</c:v>
                </c:pt>
                <c:pt idx="2">
                  <c:v>3.5299999999999998E-2</c:v>
                </c:pt>
                <c:pt idx="3">
                  <c:v>3.2000000000000015E-3</c:v>
                </c:pt>
              </c:numCache>
            </c:numRef>
          </c:val>
          <c:extLst>
            <c:ext xmlns:c16="http://schemas.microsoft.com/office/drawing/2014/chart" uri="{C3380CC4-5D6E-409C-BE32-E72D297353CC}">
              <c16:uniqueId val="{00000009-D5AA-4E78-A919-46406BD24E9C}"/>
            </c:ext>
          </c:extLst>
        </c:ser>
        <c:dLbls>
          <c:dLblPos val="outEnd"/>
          <c:showLegendKey val="0"/>
          <c:showVal val="1"/>
          <c:showCatName val="0"/>
          <c:showSerName val="0"/>
          <c:showPercent val="0"/>
          <c:showBubbleSize val="0"/>
        </c:dLbls>
        <c:gapWidth val="100"/>
        <c:axId val="786039328"/>
        <c:axId val="786046872"/>
      </c:barChart>
      <c:catAx>
        <c:axId val="78603932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venir Next LT Pro" panose="020B0504020202020204" pitchFamily="34" charset="0"/>
                <a:ea typeface="+mn-ea"/>
                <a:cs typeface="+mn-cs"/>
              </a:defRPr>
            </a:pPr>
            <a:endParaRPr lang="en-NG"/>
          </a:p>
        </c:txPr>
        <c:crossAx val="786046872"/>
        <c:crosses val="autoZero"/>
        <c:auto val="1"/>
        <c:lblAlgn val="ctr"/>
        <c:lblOffset val="100"/>
        <c:noMultiLvlLbl val="0"/>
      </c:catAx>
      <c:valAx>
        <c:axId val="786046872"/>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venir Next LT Pro" panose="020B0504020202020204" pitchFamily="34" charset="0"/>
                <a:ea typeface="+mn-ea"/>
                <a:cs typeface="+mn-cs"/>
              </a:defRPr>
            </a:pPr>
            <a:endParaRPr lang="en-NG"/>
          </a:p>
        </c:txPr>
        <c:crossAx val="7860393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venir Next LT Pro" panose="020B0504020202020204" pitchFamily="34" charset="0"/>
              <a:ea typeface="+mn-ea"/>
              <a:cs typeface="+mn-cs"/>
            </a:defRPr>
          </a:pPr>
          <a:endParaRPr lang="en-NG"/>
        </a:p>
      </c:txPr>
    </c:legend>
    <c:plotVisOnly val="1"/>
    <c:dispBlanksAs val="gap"/>
    <c:showDLblsOverMax val="0"/>
  </c:chart>
  <c:spPr>
    <a:noFill/>
    <a:ln>
      <a:noFill/>
    </a:ln>
    <a:effectLst/>
  </c:spPr>
  <c:txPr>
    <a:bodyPr/>
    <a:lstStyle/>
    <a:p>
      <a:pPr>
        <a:defRPr sz="1000">
          <a:latin typeface="Avenir Next LT Pro" panose="020B0504020202020204" pitchFamily="34" charset="0"/>
        </a:defRPr>
      </a:pPr>
      <a:endParaRPr lang="en-NG"/>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4" dt="2022-06-02T15:53:10.023" idx="1">
    <p:pos x="10" y="10"/>
    <p:text/>
    <p:extLst>
      <p:ext uri="{C676402C-5697-4E1C-873F-D02D1690AC5C}">
        <p15:threadingInfo xmlns:p15="http://schemas.microsoft.com/office/powerpoint/2012/main" timeZoneBias="-60"/>
      </p:ext>
    </p:extLst>
  </p:cm>
  <p:cm authorId="4" dt="2022-06-03T01:21:45.149" idx="2">
    <p:pos x="10" y="106"/>
    <p:text>[@Olubukunola Oyawale] , Kindly assist with MMF outlook
</p:text>
    <p:extLst>
      <p:ext uri="{C676402C-5697-4E1C-873F-D02D1690AC5C}">
        <p15:threadingInfo xmlns:p15="http://schemas.microsoft.com/office/powerpoint/2012/main" timeZoneBias="420">
          <p15:parentCm authorId="4" idx="1"/>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6CA27E-21D2-1B4E-BD94-C050996ACD5C}" type="datetimeFigureOut">
              <a:rPr lang="en-US" smtClean="0"/>
              <a:t>6/8/2022</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08E1BE-37AA-9B4B-AB0F-83B3BC75983A}" type="slidenum">
              <a:rPr lang="en-US" smtClean="0"/>
              <a:t>‹#›</a:t>
            </a:fld>
            <a:endParaRPr lang="en-US"/>
          </a:p>
        </p:txBody>
      </p:sp>
    </p:spTree>
    <p:extLst>
      <p:ext uri="{BB962C8B-B14F-4D97-AF65-F5344CB8AC3E}">
        <p14:creationId xmlns:p14="http://schemas.microsoft.com/office/powerpoint/2010/main" val="3929404014"/>
      </p:ext>
    </p:extLst>
  </p:cSld>
  <p:clrMap bg1="lt1" tx1="dk1" bg2="lt2" tx2="dk2" accent1="accent1" accent2="accent2" accent3="accent3" accent4="accent4" accent5="accent5" accent6="accent6" hlink="hlink" folHlink="folHlink"/>
  <p:notesStyle>
    <a:lvl1pPr marL="0" algn="l" defTabSz="509677" rtl="0" eaLnBrk="1" latinLnBrk="0" hangingPunct="1">
      <a:defRPr sz="669" kern="1200">
        <a:solidFill>
          <a:schemeClr val="tx1"/>
        </a:solidFill>
        <a:latin typeface="+mn-lt"/>
        <a:ea typeface="+mn-ea"/>
        <a:cs typeface="+mn-cs"/>
      </a:defRPr>
    </a:lvl1pPr>
    <a:lvl2pPr marL="254839" algn="l" defTabSz="509677" rtl="0" eaLnBrk="1" latinLnBrk="0" hangingPunct="1">
      <a:defRPr sz="669" kern="1200">
        <a:solidFill>
          <a:schemeClr val="tx1"/>
        </a:solidFill>
        <a:latin typeface="+mn-lt"/>
        <a:ea typeface="+mn-ea"/>
        <a:cs typeface="+mn-cs"/>
      </a:defRPr>
    </a:lvl2pPr>
    <a:lvl3pPr marL="509677" algn="l" defTabSz="509677" rtl="0" eaLnBrk="1" latinLnBrk="0" hangingPunct="1">
      <a:defRPr sz="669" kern="1200">
        <a:solidFill>
          <a:schemeClr val="tx1"/>
        </a:solidFill>
        <a:latin typeface="+mn-lt"/>
        <a:ea typeface="+mn-ea"/>
        <a:cs typeface="+mn-cs"/>
      </a:defRPr>
    </a:lvl3pPr>
    <a:lvl4pPr marL="764516" algn="l" defTabSz="509677" rtl="0" eaLnBrk="1" latinLnBrk="0" hangingPunct="1">
      <a:defRPr sz="669" kern="1200">
        <a:solidFill>
          <a:schemeClr val="tx1"/>
        </a:solidFill>
        <a:latin typeface="+mn-lt"/>
        <a:ea typeface="+mn-ea"/>
        <a:cs typeface="+mn-cs"/>
      </a:defRPr>
    </a:lvl4pPr>
    <a:lvl5pPr marL="1019355" algn="l" defTabSz="509677" rtl="0" eaLnBrk="1" latinLnBrk="0" hangingPunct="1">
      <a:defRPr sz="669" kern="1200">
        <a:solidFill>
          <a:schemeClr val="tx1"/>
        </a:solidFill>
        <a:latin typeface="+mn-lt"/>
        <a:ea typeface="+mn-ea"/>
        <a:cs typeface="+mn-cs"/>
      </a:defRPr>
    </a:lvl5pPr>
    <a:lvl6pPr marL="1274193" algn="l" defTabSz="509677" rtl="0" eaLnBrk="1" latinLnBrk="0" hangingPunct="1">
      <a:defRPr sz="669" kern="1200">
        <a:solidFill>
          <a:schemeClr val="tx1"/>
        </a:solidFill>
        <a:latin typeface="+mn-lt"/>
        <a:ea typeface="+mn-ea"/>
        <a:cs typeface="+mn-cs"/>
      </a:defRPr>
    </a:lvl6pPr>
    <a:lvl7pPr marL="1529032" algn="l" defTabSz="509677" rtl="0" eaLnBrk="1" latinLnBrk="0" hangingPunct="1">
      <a:defRPr sz="669" kern="1200">
        <a:solidFill>
          <a:schemeClr val="tx1"/>
        </a:solidFill>
        <a:latin typeface="+mn-lt"/>
        <a:ea typeface="+mn-ea"/>
        <a:cs typeface="+mn-cs"/>
      </a:defRPr>
    </a:lvl7pPr>
    <a:lvl8pPr marL="1783871" algn="l" defTabSz="509677" rtl="0" eaLnBrk="1" latinLnBrk="0" hangingPunct="1">
      <a:defRPr sz="669" kern="1200">
        <a:solidFill>
          <a:schemeClr val="tx1"/>
        </a:solidFill>
        <a:latin typeface="+mn-lt"/>
        <a:ea typeface="+mn-ea"/>
        <a:cs typeface="+mn-cs"/>
      </a:defRPr>
    </a:lvl8pPr>
    <a:lvl9pPr marL="2038709" algn="l" defTabSz="509677" rtl="0" eaLnBrk="1" latinLnBrk="0" hangingPunct="1">
      <a:defRPr sz="6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8E1BE-37AA-9B4B-AB0F-83B3BC75983A}" type="slidenum">
              <a:rPr lang="en-US" smtClean="0"/>
              <a:t>1</a:t>
            </a:fld>
            <a:endParaRPr lang="en-US"/>
          </a:p>
        </p:txBody>
      </p:sp>
    </p:spTree>
    <p:extLst>
      <p:ext uri="{BB962C8B-B14F-4D97-AF65-F5344CB8AC3E}">
        <p14:creationId xmlns:p14="http://schemas.microsoft.com/office/powerpoint/2010/main" val="277205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8E1BE-37AA-9B4B-AB0F-83B3BC75983A}" type="slidenum">
              <a:rPr lang="en-US" smtClean="0"/>
              <a:t>10</a:t>
            </a:fld>
            <a:endParaRPr lang="en-US"/>
          </a:p>
        </p:txBody>
      </p:sp>
    </p:spTree>
    <p:extLst>
      <p:ext uri="{BB962C8B-B14F-4D97-AF65-F5344CB8AC3E}">
        <p14:creationId xmlns:p14="http://schemas.microsoft.com/office/powerpoint/2010/main" val="3978073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8E1BE-37AA-9B4B-AB0F-83B3BC75983A}" type="slidenum">
              <a:rPr lang="en-US" smtClean="0"/>
              <a:t>2</a:t>
            </a:fld>
            <a:endParaRPr lang="en-US"/>
          </a:p>
        </p:txBody>
      </p:sp>
    </p:spTree>
    <p:extLst>
      <p:ext uri="{BB962C8B-B14F-4D97-AF65-F5344CB8AC3E}">
        <p14:creationId xmlns:p14="http://schemas.microsoft.com/office/powerpoint/2010/main" val="2545854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8E1BE-37AA-9B4B-AB0F-83B3BC75983A}" type="slidenum">
              <a:rPr lang="en-US" smtClean="0"/>
              <a:t>3</a:t>
            </a:fld>
            <a:endParaRPr lang="en-US"/>
          </a:p>
        </p:txBody>
      </p:sp>
    </p:spTree>
    <p:extLst>
      <p:ext uri="{BB962C8B-B14F-4D97-AF65-F5344CB8AC3E}">
        <p14:creationId xmlns:p14="http://schemas.microsoft.com/office/powerpoint/2010/main" val="2928099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8E1BE-37AA-9B4B-AB0F-83B3BC75983A}" type="slidenum">
              <a:rPr lang="en-US" smtClean="0"/>
              <a:t>4</a:t>
            </a:fld>
            <a:endParaRPr lang="en-US"/>
          </a:p>
        </p:txBody>
      </p:sp>
    </p:spTree>
    <p:extLst>
      <p:ext uri="{BB962C8B-B14F-4D97-AF65-F5344CB8AC3E}">
        <p14:creationId xmlns:p14="http://schemas.microsoft.com/office/powerpoint/2010/main" val="1674224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8E1BE-37AA-9B4B-AB0F-83B3BC75983A}" type="slidenum">
              <a:rPr lang="en-US" smtClean="0"/>
              <a:t>5</a:t>
            </a:fld>
            <a:endParaRPr lang="en-US"/>
          </a:p>
        </p:txBody>
      </p:sp>
    </p:spTree>
    <p:extLst>
      <p:ext uri="{BB962C8B-B14F-4D97-AF65-F5344CB8AC3E}">
        <p14:creationId xmlns:p14="http://schemas.microsoft.com/office/powerpoint/2010/main" val="2931032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08E1BE-37AA-9B4B-AB0F-83B3BC75983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52713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08E1BE-37AA-9B4B-AB0F-83B3BC75983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316715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8E1BE-37AA-9B4B-AB0F-83B3BC75983A}" type="slidenum">
              <a:rPr lang="en-US" smtClean="0"/>
              <a:t>8</a:t>
            </a:fld>
            <a:endParaRPr lang="en-US"/>
          </a:p>
        </p:txBody>
      </p:sp>
    </p:spTree>
    <p:extLst>
      <p:ext uri="{BB962C8B-B14F-4D97-AF65-F5344CB8AC3E}">
        <p14:creationId xmlns:p14="http://schemas.microsoft.com/office/powerpoint/2010/main" val="41096245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8E1BE-37AA-9B4B-AB0F-83B3BC75983A}" type="slidenum">
              <a:rPr lang="en-US" smtClean="0"/>
              <a:t>9</a:t>
            </a:fld>
            <a:endParaRPr lang="en-US"/>
          </a:p>
        </p:txBody>
      </p:sp>
    </p:spTree>
    <p:extLst>
      <p:ext uri="{BB962C8B-B14F-4D97-AF65-F5344CB8AC3E}">
        <p14:creationId xmlns:p14="http://schemas.microsoft.com/office/powerpoint/2010/main" val="3890386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78A42EAD-29A2-0948-B667-97170AD5F27A}" type="datetimeFigureOut">
              <a:rPr lang="en-US" smtClean="0"/>
              <a:t>6/8/2022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8C319A-E589-0749-8484-8DB7DE5854A1}" type="slidenum">
              <a:rPr lang="en-US" smtClean="0"/>
              <a:t>‹#›</a:t>
            </a:fld>
            <a:endParaRPr lang="en-US"/>
          </a:p>
        </p:txBody>
      </p:sp>
    </p:spTree>
    <p:extLst>
      <p:ext uri="{BB962C8B-B14F-4D97-AF65-F5344CB8AC3E}">
        <p14:creationId xmlns:p14="http://schemas.microsoft.com/office/powerpoint/2010/main" val="3900607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A42EAD-29A2-0948-B667-97170AD5F27A}" type="datetimeFigureOut">
              <a:rPr lang="en-US" smtClean="0"/>
              <a:t>6/8/2022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8C319A-E589-0749-8484-8DB7DE5854A1}" type="slidenum">
              <a:rPr lang="en-US" smtClean="0"/>
              <a:t>‹#›</a:t>
            </a:fld>
            <a:endParaRPr lang="en-US"/>
          </a:p>
        </p:txBody>
      </p:sp>
    </p:spTree>
    <p:extLst>
      <p:ext uri="{BB962C8B-B14F-4D97-AF65-F5344CB8AC3E}">
        <p14:creationId xmlns:p14="http://schemas.microsoft.com/office/powerpoint/2010/main" val="2447120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A42EAD-29A2-0948-B667-97170AD5F27A}" type="datetimeFigureOut">
              <a:rPr lang="en-US" smtClean="0"/>
              <a:t>6/8/2022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8C319A-E589-0749-8484-8DB7DE5854A1}" type="slidenum">
              <a:rPr lang="en-US" smtClean="0"/>
              <a:t>‹#›</a:t>
            </a:fld>
            <a:endParaRPr lang="en-US"/>
          </a:p>
        </p:txBody>
      </p:sp>
    </p:spTree>
    <p:extLst>
      <p:ext uri="{BB962C8B-B14F-4D97-AF65-F5344CB8AC3E}">
        <p14:creationId xmlns:p14="http://schemas.microsoft.com/office/powerpoint/2010/main" val="1640923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63868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A42EAD-29A2-0948-B667-97170AD5F27A}" type="datetimeFigureOut">
              <a:rPr lang="en-US" smtClean="0"/>
              <a:t>6/8/2022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8C319A-E589-0749-8484-8DB7DE5854A1}" type="slidenum">
              <a:rPr lang="en-US" smtClean="0"/>
              <a:t>‹#›</a:t>
            </a:fld>
            <a:endParaRPr lang="en-US"/>
          </a:p>
        </p:txBody>
      </p:sp>
    </p:spTree>
    <p:extLst>
      <p:ext uri="{BB962C8B-B14F-4D97-AF65-F5344CB8AC3E}">
        <p14:creationId xmlns:p14="http://schemas.microsoft.com/office/powerpoint/2010/main" val="3505972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8A42EAD-29A2-0948-B667-97170AD5F27A}" type="datetimeFigureOut">
              <a:rPr lang="en-US" smtClean="0"/>
              <a:t>6/8/2022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8C319A-E589-0749-8484-8DB7DE5854A1}" type="slidenum">
              <a:rPr lang="en-US" smtClean="0"/>
              <a:t>‹#›</a:t>
            </a:fld>
            <a:endParaRPr lang="en-US"/>
          </a:p>
        </p:txBody>
      </p:sp>
    </p:spTree>
    <p:extLst>
      <p:ext uri="{BB962C8B-B14F-4D97-AF65-F5344CB8AC3E}">
        <p14:creationId xmlns:p14="http://schemas.microsoft.com/office/powerpoint/2010/main" val="66267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8A42EAD-29A2-0948-B667-97170AD5F27A}" type="datetimeFigureOut">
              <a:rPr lang="en-US" smtClean="0"/>
              <a:t>6/8/2022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8C319A-E589-0749-8484-8DB7DE5854A1}" type="slidenum">
              <a:rPr lang="en-US" smtClean="0"/>
              <a:t>‹#›</a:t>
            </a:fld>
            <a:endParaRPr lang="en-US"/>
          </a:p>
        </p:txBody>
      </p:sp>
    </p:spTree>
    <p:extLst>
      <p:ext uri="{BB962C8B-B14F-4D97-AF65-F5344CB8AC3E}">
        <p14:creationId xmlns:p14="http://schemas.microsoft.com/office/powerpoint/2010/main" val="2236764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A42EAD-29A2-0948-B667-97170AD5F27A}" type="datetimeFigureOut">
              <a:rPr lang="en-US" smtClean="0"/>
              <a:t>6/8/2022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8C319A-E589-0749-8484-8DB7DE5854A1}" type="slidenum">
              <a:rPr lang="en-US" smtClean="0"/>
              <a:t>‹#›</a:t>
            </a:fld>
            <a:endParaRPr lang="en-US"/>
          </a:p>
        </p:txBody>
      </p:sp>
    </p:spTree>
    <p:extLst>
      <p:ext uri="{BB962C8B-B14F-4D97-AF65-F5344CB8AC3E}">
        <p14:creationId xmlns:p14="http://schemas.microsoft.com/office/powerpoint/2010/main" val="2548711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A42EAD-29A2-0948-B667-97170AD5F27A}" type="datetimeFigureOut">
              <a:rPr lang="en-US" smtClean="0"/>
              <a:t>6/8/2022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8C319A-E589-0749-8484-8DB7DE5854A1}" type="slidenum">
              <a:rPr lang="en-US" smtClean="0"/>
              <a:t>‹#›</a:t>
            </a:fld>
            <a:endParaRPr lang="en-US"/>
          </a:p>
        </p:txBody>
      </p:sp>
    </p:spTree>
    <p:extLst>
      <p:ext uri="{BB962C8B-B14F-4D97-AF65-F5344CB8AC3E}">
        <p14:creationId xmlns:p14="http://schemas.microsoft.com/office/powerpoint/2010/main" val="3672954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8A42EAD-29A2-0948-B667-97170AD5F27A}" type="datetimeFigureOut">
              <a:rPr lang="en-US" smtClean="0"/>
              <a:t>6/8/2022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8C319A-E589-0749-8484-8DB7DE5854A1}" type="slidenum">
              <a:rPr lang="en-US" smtClean="0"/>
              <a:t>‹#›</a:t>
            </a:fld>
            <a:endParaRPr lang="en-US"/>
          </a:p>
        </p:txBody>
      </p:sp>
    </p:spTree>
    <p:extLst>
      <p:ext uri="{BB962C8B-B14F-4D97-AF65-F5344CB8AC3E}">
        <p14:creationId xmlns:p14="http://schemas.microsoft.com/office/powerpoint/2010/main" val="2738366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8A42EAD-29A2-0948-B667-97170AD5F27A}" type="datetimeFigureOut">
              <a:rPr lang="en-US" smtClean="0"/>
              <a:t>6/8/2022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8C319A-E589-0749-8484-8DB7DE5854A1}" type="slidenum">
              <a:rPr lang="en-US" smtClean="0"/>
              <a:t>‹#›</a:t>
            </a:fld>
            <a:endParaRPr lang="en-US"/>
          </a:p>
        </p:txBody>
      </p:sp>
    </p:spTree>
    <p:extLst>
      <p:ext uri="{BB962C8B-B14F-4D97-AF65-F5344CB8AC3E}">
        <p14:creationId xmlns:p14="http://schemas.microsoft.com/office/powerpoint/2010/main" val="1117042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8A42EAD-29A2-0948-B667-97170AD5F27A}" type="datetimeFigureOut">
              <a:rPr lang="en-US" smtClean="0"/>
              <a:t>6/8/2022</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18C319A-E589-0749-8484-8DB7DE5854A1}" type="slidenum">
              <a:rPr lang="en-US" smtClean="0"/>
              <a:t>‹#›</a:t>
            </a:fld>
            <a:endParaRPr lang="en-US"/>
          </a:p>
        </p:txBody>
      </p:sp>
      <p:sp>
        <p:nvSpPr>
          <p:cNvPr id="7" name="Text Box 7">
            <a:extLst>
              <a:ext uri="{FF2B5EF4-FFF2-40B4-BE49-F238E27FC236}">
                <a16:creationId xmlns:a16="http://schemas.microsoft.com/office/drawing/2014/main" id="{3A571947-BF70-5943-9C6A-1C1F9E117AAC}"/>
              </a:ext>
            </a:extLst>
          </p:cNvPr>
          <p:cNvSpPr txBox="1">
            <a:spLocks/>
          </p:cNvSpPr>
          <p:nvPr userDrawn="1"/>
        </p:nvSpPr>
        <p:spPr bwMode="auto">
          <a:xfrm>
            <a:off x="139382" y="9315942"/>
            <a:ext cx="6584950" cy="575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2700" marR="10795" algn="just">
              <a:lnSpc>
                <a:spcPct val="95000"/>
              </a:lnSpc>
              <a:spcBef>
                <a:spcPts val="135"/>
              </a:spcBef>
              <a:spcAft>
                <a:spcPts val="0"/>
              </a:spcAft>
            </a:pPr>
            <a:r>
              <a:rPr lang="en-GB" sz="800" i="1">
                <a:solidFill>
                  <a:srgbClr val="939598"/>
                </a:solidFill>
                <a:effectLst/>
                <a:latin typeface="Avenir 35 Light" panose="02000503020000020003" pitchFamily="2" charset="0"/>
                <a:ea typeface="Arial" panose="020B0604020202020204" pitchFamily="34" charset="0"/>
              </a:rPr>
              <a:t>Disclaimer: Notwithstanding the proper and reasonable care that has been exercised in the preparation of this report, no responsibility or liability is accepted by ARM Investment Managers Limited, its employees nor its affiliates for any </a:t>
            </a:r>
            <a:r>
              <a:rPr lang="en-GB" sz="800" i="1" spc="-15">
                <a:solidFill>
                  <a:srgbClr val="939598"/>
                </a:solidFill>
                <a:effectLst/>
                <a:latin typeface="Avenir 35 Light" panose="02000503020000020003" pitchFamily="2" charset="0"/>
                <a:ea typeface="Arial" panose="020B0604020202020204" pitchFamily="34" charset="0"/>
              </a:rPr>
              <a:t>error, </a:t>
            </a:r>
            <a:r>
              <a:rPr lang="en-GB" sz="800" i="1">
                <a:solidFill>
                  <a:srgbClr val="939598"/>
                </a:solidFill>
                <a:effectLst/>
                <a:latin typeface="Avenir 35 Light" panose="02000503020000020003" pitchFamily="2" charset="0"/>
                <a:ea typeface="Arial" panose="020B0604020202020204" pitchFamily="34" charset="0"/>
              </a:rPr>
              <a:t>omission or opinion expressed herein. This report is not intended to serve as an investment or research recommendation and should not be regarded as such. The information provided herein should</a:t>
            </a:r>
            <a:r>
              <a:rPr lang="en-GB" sz="800" i="1" spc="15">
                <a:solidFill>
                  <a:srgbClr val="939598"/>
                </a:solidFill>
                <a:effectLst/>
                <a:latin typeface="Avenir 35 Light" panose="02000503020000020003" pitchFamily="2" charset="0"/>
                <a:ea typeface="Arial" panose="020B0604020202020204" pitchFamily="34" charset="0"/>
              </a:rPr>
              <a:t> </a:t>
            </a:r>
            <a:r>
              <a:rPr lang="en-GB" sz="800" i="1">
                <a:solidFill>
                  <a:srgbClr val="939598"/>
                </a:solidFill>
                <a:effectLst/>
                <a:latin typeface="Avenir 35 Light" panose="02000503020000020003" pitchFamily="2" charset="0"/>
                <a:ea typeface="Arial" panose="020B0604020202020204" pitchFamily="34" charset="0"/>
              </a:rPr>
              <a:t>by</a:t>
            </a:r>
            <a:r>
              <a:rPr lang="en-GB" sz="800" i="1" spc="20">
                <a:solidFill>
                  <a:srgbClr val="939598"/>
                </a:solidFill>
                <a:effectLst/>
                <a:latin typeface="Avenir 35 Light" panose="02000503020000020003" pitchFamily="2" charset="0"/>
                <a:ea typeface="Arial" panose="020B0604020202020204" pitchFamily="34" charset="0"/>
              </a:rPr>
              <a:t> </a:t>
            </a:r>
            <a:r>
              <a:rPr lang="en-GB" sz="800" i="1">
                <a:solidFill>
                  <a:srgbClr val="939598"/>
                </a:solidFill>
                <a:effectLst/>
                <a:latin typeface="Avenir 35 Light" panose="02000503020000020003" pitchFamily="2" charset="0"/>
                <a:ea typeface="Arial" panose="020B0604020202020204" pitchFamily="34" charset="0"/>
              </a:rPr>
              <a:t>no</a:t>
            </a:r>
            <a:r>
              <a:rPr lang="en-GB" sz="800" i="1" spc="15">
                <a:solidFill>
                  <a:srgbClr val="939598"/>
                </a:solidFill>
                <a:effectLst/>
                <a:latin typeface="Avenir 35 Light" panose="02000503020000020003" pitchFamily="2" charset="0"/>
                <a:ea typeface="Arial" panose="020B0604020202020204" pitchFamily="34" charset="0"/>
              </a:rPr>
              <a:t> </a:t>
            </a:r>
            <a:r>
              <a:rPr lang="en-GB" sz="800" i="1">
                <a:solidFill>
                  <a:srgbClr val="939598"/>
                </a:solidFill>
                <a:effectLst/>
                <a:latin typeface="Avenir 35 Light" panose="02000503020000020003" pitchFamily="2" charset="0"/>
                <a:ea typeface="Arial" panose="020B0604020202020204" pitchFamily="34" charset="0"/>
              </a:rPr>
              <a:t>means</a:t>
            </a:r>
            <a:r>
              <a:rPr lang="en-GB" sz="800" i="1" spc="20">
                <a:solidFill>
                  <a:srgbClr val="939598"/>
                </a:solidFill>
                <a:effectLst/>
                <a:latin typeface="Avenir 35 Light" panose="02000503020000020003" pitchFamily="2" charset="0"/>
                <a:ea typeface="Arial" panose="020B0604020202020204" pitchFamily="34" charset="0"/>
              </a:rPr>
              <a:t> </a:t>
            </a:r>
            <a:r>
              <a:rPr lang="en-GB" sz="800" i="1">
                <a:solidFill>
                  <a:srgbClr val="939598"/>
                </a:solidFill>
                <a:effectLst/>
                <a:latin typeface="Avenir 35 Light" panose="02000503020000020003" pitchFamily="2" charset="0"/>
                <a:ea typeface="Arial" panose="020B0604020202020204" pitchFamily="34" charset="0"/>
              </a:rPr>
              <a:t>whatsoever</a:t>
            </a:r>
            <a:r>
              <a:rPr lang="en-GB" sz="800" i="1" spc="20">
                <a:solidFill>
                  <a:srgbClr val="939598"/>
                </a:solidFill>
                <a:effectLst/>
                <a:latin typeface="Avenir 35 Light" panose="02000503020000020003" pitchFamily="2" charset="0"/>
                <a:ea typeface="Arial" panose="020B0604020202020204" pitchFamily="34" charset="0"/>
              </a:rPr>
              <a:t> </a:t>
            </a:r>
            <a:r>
              <a:rPr lang="en-GB" sz="800" i="1">
                <a:solidFill>
                  <a:srgbClr val="939598"/>
                </a:solidFill>
                <a:effectLst/>
                <a:latin typeface="Avenir 35 Light" panose="02000503020000020003" pitchFamily="2" charset="0"/>
                <a:ea typeface="Arial" panose="020B0604020202020204" pitchFamily="34" charset="0"/>
              </a:rPr>
              <a:t>be</a:t>
            </a:r>
            <a:r>
              <a:rPr lang="en-GB" sz="800" i="1" spc="15">
                <a:solidFill>
                  <a:srgbClr val="939598"/>
                </a:solidFill>
                <a:effectLst/>
                <a:latin typeface="Avenir 35 Light" panose="02000503020000020003" pitchFamily="2" charset="0"/>
                <a:ea typeface="Arial" panose="020B0604020202020204" pitchFamily="34" charset="0"/>
              </a:rPr>
              <a:t> </a:t>
            </a:r>
            <a:r>
              <a:rPr lang="en-GB" sz="800" i="1">
                <a:solidFill>
                  <a:srgbClr val="939598"/>
                </a:solidFill>
                <a:effectLst/>
                <a:latin typeface="Avenir 35 Light" panose="02000503020000020003" pitchFamily="2" charset="0"/>
                <a:ea typeface="Arial" panose="020B0604020202020204" pitchFamily="34" charset="0"/>
              </a:rPr>
              <a:t>treated</a:t>
            </a:r>
            <a:r>
              <a:rPr lang="en-GB" sz="800" i="1" spc="20">
                <a:solidFill>
                  <a:srgbClr val="939598"/>
                </a:solidFill>
                <a:effectLst/>
                <a:latin typeface="Avenir 35 Light" panose="02000503020000020003" pitchFamily="2" charset="0"/>
                <a:ea typeface="Arial" panose="020B0604020202020204" pitchFamily="34" charset="0"/>
              </a:rPr>
              <a:t> </a:t>
            </a:r>
            <a:r>
              <a:rPr lang="en-GB" sz="800" i="1">
                <a:solidFill>
                  <a:srgbClr val="939598"/>
                </a:solidFill>
                <a:effectLst/>
                <a:latin typeface="Avenir 35 Light" panose="02000503020000020003" pitchFamily="2" charset="0"/>
                <a:ea typeface="Arial" panose="020B0604020202020204" pitchFamily="34" charset="0"/>
              </a:rPr>
              <a:t>as</a:t>
            </a:r>
            <a:r>
              <a:rPr lang="en-GB" sz="800" i="1" spc="15">
                <a:solidFill>
                  <a:srgbClr val="939598"/>
                </a:solidFill>
                <a:effectLst/>
                <a:latin typeface="Avenir 35 Light" panose="02000503020000020003" pitchFamily="2" charset="0"/>
                <a:ea typeface="Arial" panose="020B0604020202020204" pitchFamily="34" charset="0"/>
              </a:rPr>
              <a:t> </a:t>
            </a:r>
            <a:r>
              <a:rPr lang="en-GB" sz="800" i="1">
                <a:solidFill>
                  <a:srgbClr val="939598"/>
                </a:solidFill>
                <a:effectLst/>
                <a:latin typeface="Avenir 35 Light" panose="02000503020000020003" pitchFamily="2" charset="0"/>
                <a:ea typeface="Arial" panose="020B0604020202020204" pitchFamily="34" charset="0"/>
              </a:rPr>
              <a:t>a</a:t>
            </a:r>
            <a:r>
              <a:rPr lang="en-GB" sz="800" i="1" spc="20">
                <a:solidFill>
                  <a:srgbClr val="939598"/>
                </a:solidFill>
                <a:effectLst/>
                <a:latin typeface="Avenir 35 Light" panose="02000503020000020003" pitchFamily="2" charset="0"/>
                <a:ea typeface="Arial" panose="020B0604020202020204" pitchFamily="34" charset="0"/>
              </a:rPr>
              <a:t> </a:t>
            </a:r>
            <a:r>
              <a:rPr lang="en-GB" sz="800" i="1">
                <a:solidFill>
                  <a:srgbClr val="939598"/>
                </a:solidFill>
                <a:effectLst/>
                <a:latin typeface="Avenir 35 Light" panose="02000503020000020003" pitchFamily="2" charset="0"/>
                <a:ea typeface="Arial" panose="020B0604020202020204" pitchFamily="34" charset="0"/>
              </a:rPr>
              <a:t>basis</a:t>
            </a:r>
            <a:r>
              <a:rPr lang="en-GB" sz="800" i="1" spc="20">
                <a:solidFill>
                  <a:srgbClr val="939598"/>
                </a:solidFill>
                <a:effectLst/>
                <a:latin typeface="Avenir 35 Light" panose="02000503020000020003" pitchFamily="2" charset="0"/>
                <a:ea typeface="Arial" panose="020B0604020202020204" pitchFamily="34" charset="0"/>
              </a:rPr>
              <a:t> </a:t>
            </a:r>
            <a:r>
              <a:rPr lang="en-GB" sz="800" i="1">
                <a:solidFill>
                  <a:srgbClr val="939598"/>
                </a:solidFill>
                <a:effectLst/>
                <a:latin typeface="Avenir 35 Light" panose="02000503020000020003" pitchFamily="2" charset="0"/>
                <a:ea typeface="Arial" panose="020B0604020202020204" pitchFamily="34" charset="0"/>
              </a:rPr>
              <a:t>on</a:t>
            </a:r>
            <a:r>
              <a:rPr lang="en-GB" sz="800" i="1" spc="15">
                <a:solidFill>
                  <a:srgbClr val="939598"/>
                </a:solidFill>
                <a:effectLst/>
                <a:latin typeface="Avenir 35 Light" panose="02000503020000020003" pitchFamily="2" charset="0"/>
                <a:ea typeface="Arial" panose="020B0604020202020204" pitchFamily="34" charset="0"/>
              </a:rPr>
              <a:t> </a:t>
            </a:r>
            <a:r>
              <a:rPr lang="en-GB" sz="800" i="1">
                <a:solidFill>
                  <a:srgbClr val="939598"/>
                </a:solidFill>
                <a:effectLst/>
                <a:latin typeface="Avenir 35 Light" panose="02000503020000020003" pitchFamily="2" charset="0"/>
                <a:ea typeface="Arial" panose="020B0604020202020204" pitchFamily="34" charset="0"/>
              </a:rPr>
              <a:t>which</a:t>
            </a:r>
            <a:r>
              <a:rPr lang="en-GB" sz="800" i="1" spc="20">
                <a:solidFill>
                  <a:srgbClr val="939598"/>
                </a:solidFill>
                <a:effectLst/>
                <a:latin typeface="Avenir 35 Light" panose="02000503020000020003" pitchFamily="2" charset="0"/>
                <a:ea typeface="Arial" panose="020B0604020202020204" pitchFamily="34" charset="0"/>
              </a:rPr>
              <a:t> </a:t>
            </a:r>
            <a:r>
              <a:rPr lang="en-GB" sz="800" i="1">
                <a:solidFill>
                  <a:srgbClr val="939598"/>
                </a:solidFill>
                <a:effectLst/>
                <a:latin typeface="Avenir 35 Light" panose="02000503020000020003" pitchFamily="2" charset="0"/>
                <a:ea typeface="Arial" panose="020B0604020202020204" pitchFamily="34" charset="0"/>
              </a:rPr>
              <a:t>to</a:t>
            </a:r>
            <a:r>
              <a:rPr lang="en-GB" sz="800" i="1" spc="15">
                <a:solidFill>
                  <a:srgbClr val="939598"/>
                </a:solidFill>
                <a:effectLst/>
                <a:latin typeface="Avenir 35 Light" panose="02000503020000020003" pitchFamily="2" charset="0"/>
                <a:ea typeface="Arial" panose="020B0604020202020204" pitchFamily="34" charset="0"/>
              </a:rPr>
              <a:t> </a:t>
            </a:r>
            <a:r>
              <a:rPr lang="en-GB" sz="800" i="1">
                <a:solidFill>
                  <a:srgbClr val="939598"/>
                </a:solidFill>
                <a:effectLst/>
                <a:latin typeface="Avenir 35 Light" panose="02000503020000020003" pitchFamily="2" charset="0"/>
                <a:ea typeface="Arial" panose="020B0604020202020204" pitchFamily="34" charset="0"/>
              </a:rPr>
              <a:t>make</a:t>
            </a:r>
            <a:r>
              <a:rPr lang="en-GB" sz="800" i="1" spc="20">
                <a:solidFill>
                  <a:srgbClr val="939598"/>
                </a:solidFill>
                <a:effectLst/>
                <a:latin typeface="Avenir 35 Light" panose="02000503020000020003" pitchFamily="2" charset="0"/>
                <a:ea typeface="Arial" panose="020B0604020202020204" pitchFamily="34" charset="0"/>
              </a:rPr>
              <a:t> </a:t>
            </a:r>
            <a:r>
              <a:rPr lang="en-GB" sz="800" i="1">
                <a:solidFill>
                  <a:srgbClr val="939598"/>
                </a:solidFill>
                <a:effectLst/>
                <a:latin typeface="Avenir 35 Light" panose="02000503020000020003" pitchFamily="2" charset="0"/>
                <a:ea typeface="Arial" panose="020B0604020202020204" pitchFamily="34" charset="0"/>
              </a:rPr>
              <a:t>an</a:t>
            </a:r>
            <a:r>
              <a:rPr lang="en-GB" sz="800" i="1" spc="20">
                <a:solidFill>
                  <a:srgbClr val="939598"/>
                </a:solidFill>
                <a:effectLst/>
                <a:latin typeface="Avenir 35 Light" panose="02000503020000020003" pitchFamily="2" charset="0"/>
                <a:ea typeface="Arial" panose="020B0604020202020204" pitchFamily="34" charset="0"/>
              </a:rPr>
              <a:t> </a:t>
            </a:r>
            <a:r>
              <a:rPr lang="en-GB" sz="800" i="1">
                <a:solidFill>
                  <a:srgbClr val="939598"/>
                </a:solidFill>
                <a:effectLst/>
                <a:latin typeface="Avenir 35 Light" panose="02000503020000020003" pitchFamily="2" charset="0"/>
                <a:ea typeface="Arial" panose="020B0604020202020204" pitchFamily="34" charset="0"/>
              </a:rPr>
              <a:t>investment</a:t>
            </a:r>
            <a:r>
              <a:rPr lang="en-GB" sz="800" i="1" spc="15">
                <a:solidFill>
                  <a:srgbClr val="939598"/>
                </a:solidFill>
                <a:effectLst/>
                <a:latin typeface="Avenir 35 Light" panose="02000503020000020003" pitchFamily="2" charset="0"/>
                <a:ea typeface="Arial" panose="020B0604020202020204" pitchFamily="34" charset="0"/>
              </a:rPr>
              <a:t> </a:t>
            </a:r>
            <a:r>
              <a:rPr lang="en-GB" sz="800" i="1">
                <a:solidFill>
                  <a:srgbClr val="939598"/>
                </a:solidFill>
                <a:effectLst/>
                <a:latin typeface="Avenir 35 Light" panose="02000503020000020003" pitchFamily="2" charset="0"/>
                <a:ea typeface="Arial" panose="020B0604020202020204" pitchFamily="34" charset="0"/>
              </a:rPr>
              <a:t>decision.</a:t>
            </a:r>
            <a:endParaRPr lang="en-CA" sz="1100">
              <a:effectLst/>
              <a:latin typeface="Arial" panose="020B0604020202020204" pitchFamily="34" charset="0"/>
              <a:ea typeface="Arial" panose="020B0604020202020204" pitchFamily="34" charset="0"/>
            </a:endParaRPr>
          </a:p>
        </p:txBody>
      </p:sp>
      <p:cxnSp>
        <p:nvCxnSpPr>
          <p:cNvPr id="10" name="Straight Connector 9">
            <a:extLst>
              <a:ext uri="{FF2B5EF4-FFF2-40B4-BE49-F238E27FC236}">
                <a16:creationId xmlns:a16="http://schemas.microsoft.com/office/drawing/2014/main" id="{EBF869B2-FEB8-5C44-8793-A55D8443620A}"/>
              </a:ext>
            </a:extLst>
          </p:cNvPr>
          <p:cNvCxnSpPr/>
          <p:nvPr userDrawn="1"/>
        </p:nvCxnSpPr>
        <p:spPr>
          <a:xfrm>
            <a:off x="139382" y="9290304"/>
            <a:ext cx="6584950" cy="0"/>
          </a:xfrm>
          <a:prstGeom prst="line">
            <a:avLst/>
          </a:prstGeom>
          <a:ln w="12700">
            <a:solidFill>
              <a:srgbClr val="A12057"/>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993BDA4F-2BBE-3143-AB33-C6FDE4D8DCA8}"/>
              </a:ext>
            </a:extLst>
          </p:cNvPr>
          <p:cNvGrpSpPr/>
          <p:nvPr userDrawn="1"/>
        </p:nvGrpSpPr>
        <p:grpSpPr>
          <a:xfrm>
            <a:off x="5100236" y="158874"/>
            <a:ext cx="1286276" cy="385167"/>
            <a:chOff x="4543172" y="137811"/>
            <a:chExt cx="1711325" cy="512445"/>
          </a:xfrm>
        </p:grpSpPr>
        <p:grpSp>
          <p:nvGrpSpPr>
            <p:cNvPr id="13" name="Group 12">
              <a:extLst>
                <a:ext uri="{FF2B5EF4-FFF2-40B4-BE49-F238E27FC236}">
                  <a16:creationId xmlns:a16="http://schemas.microsoft.com/office/drawing/2014/main" id="{751CB7B8-327C-CB45-89B0-64B4BD3B5E00}"/>
                </a:ext>
              </a:extLst>
            </p:cNvPr>
            <p:cNvGrpSpPr>
              <a:grpSpLocks/>
            </p:cNvGrpSpPr>
            <p:nvPr/>
          </p:nvGrpSpPr>
          <p:grpSpPr bwMode="auto">
            <a:xfrm>
              <a:off x="4543172" y="137811"/>
              <a:ext cx="517525" cy="511810"/>
              <a:chOff x="8499" y="453"/>
              <a:chExt cx="815" cy="806"/>
            </a:xfrm>
          </p:grpSpPr>
          <p:sp>
            <p:nvSpPr>
              <p:cNvPr id="20" name="Freeform 19">
                <a:extLst>
                  <a:ext uri="{FF2B5EF4-FFF2-40B4-BE49-F238E27FC236}">
                    <a16:creationId xmlns:a16="http://schemas.microsoft.com/office/drawing/2014/main" id="{BB454E2E-A77F-CA4D-AFAE-FAAED07052C4}"/>
                  </a:ext>
                </a:extLst>
              </p:cNvPr>
              <p:cNvSpPr>
                <a:spLocks/>
              </p:cNvSpPr>
              <p:nvPr/>
            </p:nvSpPr>
            <p:spPr bwMode="auto">
              <a:xfrm>
                <a:off x="8499" y="453"/>
                <a:ext cx="815" cy="806"/>
              </a:xfrm>
              <a:custGeom>
                <a:avLst/>
                <a:gdLst>
                  <a:gd name="T0" fmla="+- 0 9123 8499"/>
                  <a:gd name="T1" fmla="*/ T0 w 815"/>
                  <a:gd name="T2" fmla="+- 0 454 454"/>
                  <a:gd name="T3" fmla="*/ 454 h 806"/>
                  <a:gd name="T4" fmla="+- 0 8691 8499"/>
                  <a:gd name="T5" fmla="*/ T4 w 815"/>
                  <a:gd name="T6" fmla="+- 0 454 454"/>
                  <a:gd name="T7" fmla="*/ 454 h 806"/>
                  <a:gd name="T8" fmla="+- 0 8616 8499"/>
                  <a:gd name="T9" fmla="*/ T8 w 815"/>
                  <a:gd name="T10" fmla="+- 0 469 454"/>
                  <a:gd name="T11" fmla="*/ 469 h 806"/>
                  <a:gd name="T12" fmla="+- 0 8555 8499"/>
                  <a:gd name="T13" fmla="*/ T12 w 815"/>
                  <a:gd name="T14" fmla="+- 0 510 454"/>
                  <a:gd name="T15" fmla="*/ 510 h 806"/>
                  <a:gd name="T16" fmla="+- 0 8514 8499"/>
                  <a:gd name="T17" fmla="*/ T16 w 815"/>
                  <a:gd name="T18" fmla="+- 0 570 454"/>
                  <a:gd name="T19" fmla="*/ 570 h 806"/>
                  <a:gd name="T20" fmla="+- 0 8499 8499"/>
                  <a:gd name="T21" fmla="*/ T20 w 815"/>
                  <a:gd name="T22" fmla="+- 0 645 454"/>
                  <a:gd name="T23" fmla="*/ 645 h 806"/>
                  <a:gd name="T24" fmla="+- 0 8499 8499"/>
                  <a:gd name="T25" fmla="*/ T24 w 815"/>
                  <a:gd name="T26" fmla="+- 0 1068 454"/>
                  <a:gd name="T27" fmla="*/ 1068 h 806"/>
                  <a:gd name="T28" fmla="+- 0 8514 8499"/>
                  <a:gd name="T29" fmla="*/ T28 w 815"/>
                  <a:gd name="T30" fmla="+- 0 1143 454"/>
                  <a:gd name="T31" fmla="*/ 1143 h 806"/>
                  <a:gd name="T32" fmla="+- 0 8555 8499"/>
                  <a:gd name="T33" fmla="*/ T32 w 815"/>
                  <a:gd name="T34" fmla="+- 0 1204 454"/>
                  <a:gd name="T35" fmla="*/ 1204 h 806"/>
                  <a:gd name="T36" fmla="+- 0 8616 8499"/>
                  <a:gd name="T37" fmla="*/ T36 w 815"/>
                  <a:gd name="T38" fmla="+- 0 1245 454"/>
                  <a:gd name="T39" fmla="*/ 1245 h 806"/>
                  <a:gd name="T40" fmla="+- 0 8691 8499"/>
                  <a:gd name="T41" fmla="*/ T40 w 815"/>
                  <a:gd name="T42" fmla="+- 0 1260 454"/>
                  <a:gd name="T43" fmla="*/ 1260 h 806"/>
                  <a:gd name="T44" fmla="+- 0 9123 8499"/>
                  <a:gd name="T45" fmla="*/ T44 w 815"/>
                  <a:gd name="T46" fmla="+- 0 1260 454"/>
                  <a:gd name="T47" fmla="*/ 1260 h 806"/>
                  <a:gd name="T48" fmla="+- 0 9197 8499"/>
                  <a:gd name="T49" fmla="*/ T48 w 815"/>
                  <a:gd name="T50" fmla="+- 0 1245 454"/>
                  <a:gd name="T51" fmla="*/ 1245 h 806"/>
                  <a:gd name="T52" fmla="+- 0 9258 8499"/>
                  <a:gd name="T53" fmla="*/ T52 w 815"/>
                  <a:gd name="T54" fmla="+- 0 1204 454"/>
                  <a:gd name="T55" fmla="*/ 1204 h 806"/>
                  <a:gd name="T56" fmla="+- 0 9299 8499"/>
                  <a:gd name="T57" fmla="*/ T56 w 815"/>
                  <a:gd name="T58" fmla="+- 0 1143 454"/>
                  <a:gd name="T59" fmla="*/ 1143 h 806"/>
                  <a:gd name="T60" fmla="+- 0 9314 8499"/>
                  <a:gd name="T61" fmla="*/ T60 w 815"/>
                  <a:gd name="T62" fmla="+- 0 1068 454"/>
                  <a:gd name="T63" fmla="*/ 1068 h 806"/>
                  <a:gd name="T64" fmla="+- 0 9314 8499"/>
                  <a:gd name="T65" fmla="*/ T64 w 815"/>
                  <a:gd name="T66" fmla="+- 0 645 454"/>
                  <a:gd name="T67" fmla="*/ 645 h 806"/>
                  <a:gd name="T68" fmla="+- 0 9299 8499"/>
                  <a:gd name="T69" fmla="*/ T68 w 815"/>
                  <a:gd name="T70" fmla="+- 0 570 454"/>
                  <a:gd name="T71" fmla="*/ 570 h 806"/>
                  <a:gd name="T72" fmla="+- 0 9258 8499"/>
                  <a:gd name="T73" fmla="*/ T72 w 815"/>
                  <a:gd name="T74" fmla="+- 0 510 454"/>
                  <a:gd name="T75" fmla="*/ 510 h 806"/>
                  <a:gd name="T76" fmla="+- 0 9197 8499"/>
                  <a:gd name="T77" fmla="*/ T76 w 815"/>
                  <a:gd name="T78" fmla="+- 0 469 454"/>
                  <a:gd name="T79" fmla="*/ 469 h 806"/>
                  <a:gd name="T80" fmla="+- 0 9123 8499"/>
                  <a:gd name="T81" fmla="*/ T80 w 815"/>
                  <a:gd name="T82" fmla="+- 0 454 454"/>
                  <a:gd name="T83" fmla="*/ 454 h 80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815" h="806">
                    <a:moveTo>
                      <a:pt x="624" y="0"/>
                    </a:moveTo>
                    <a:lnTo>
                      <a:pt x="192" y="0"/>
                    </a:lnTo>
                    <a:lnTo>
                      <a:pt x="117" y="15"/>
                    </a:lnTo>
                    <a:lnTo>
                      <a:pt x="56" y="56"/>
                    </a:lnTo>
                    <a:lnTo>
                      <a:pt x="15" y="116"/>
                    </a:lnTo>
                    <a:lnTo>
                      <a:pt x="0" y="191"/>
                    </a:lnTo>
                    <a:lnTo>
                      <a:pt x="0" y="614"/>
                    </a:lnTo>
                    <a:lnTo>
                      <a:pt x="15" y="689"/>
                    </a:lnTo>
                    <a:lnTo>
                      <a:pt x="56" y="750"/>
                    </a:lnTo>
                    <a:lnTo>
                      <a:pt x="117" y="791"/>
                    </a:lnTo>
                    <a:lnTo>
                      <a:pt x="192" y="806"/>
                    </a:lnTo>
                    <a:lnTo>
                      <a:pt x="624" y="806"/>
                    </a:lnTo>
                    <a:lnTo>
                      <a:pt x="698" y="791"/>
                    </a:lnTo>
                    <a:lnTo>
                      <a:pt x="759" y="750"/>
                    </a:lnTo>
                    <a:lnTo>
                      <a:pt x="800" y="689"/>
                    </a:lnTo>
                    <a:lnTo>
                      <a:pt x="815" y="614"/>
                    </a:lnTo>
                    <a:lnTo>
                      <a:pt x="815" y="191"/>
                    </a:lnTo>
                    <a:lnTo>
                      <a:pt x="800" y="116"/>
                    </a:lnTo>
                    <a:lnTo>
                      <a:pt x="759" y="56"/>
                    </a:lnTo>
                    <a:lnTo>
                      <a:pt x="698" y="15"/>
                    </a:lnTo>
                    <a:lnTo>
                      <a:pt x="624" y="0"/>
                    </a:lnTo>
                    <a:close/>
                  </a:path>
                </a:pathLst>
              </a:custGeom>
              <a:solidFill>
                <a:srgbClr val="B9A99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21" name="Freeform 20">
                <a:extLst>
                  <a:ext uri="{FF2B5EF4-FFF2-40B4-BE49-F238E27FC236}">
                    <a16:creationId xmlns:a16="http://schemas.microsoft.com/office/drawing/2014/main" id="{D1AC7D19-0689-434D-83C6-61CE7135A287}"/>
                  </a:ext>
                </a:extLst>
              </p:cNvPr>
              <p:cNvSpPr>
                <a:spLocks/>
              </p:cNvSpPr>
              <p:nvPr/>
            </p:nvSpPr>
            <p:spPr bwMode="auto">
              <a:xfrm>
                <a:off x="8499" y="453"/>
                <a:ext cx="651" cy="806"/>
              </a:xfrm>
              <a:custGeom>
                <a:avLst/>
                <a:gdLst>
                  <a:gd name="T0" fmla="+- 0 8759 8499"/>
                  <a:gd name="T1" fmla="*/ T0 w 651"/>
                  <a:gd name="T2" fmla="+- 0 454 454"/>
                  <a:gd name="T3" fmla="*/ 454 h 806"/>
                  <a:gd name="T4" fmla="+- 0 8682 8499"/>
                  <a:gd name="T5" fmla="*/ T4 w 651"/>
                  <a:gd name="T6" fmla="+- 0 454 454"/>
                  <a:gd name="T7" fmla="*/ 454 h 806"/>
                  <a:gd name="T8" fmla="+- 0 8499 8499"/>
                  <a:gd name="T9" fmla="*/ T8 w 651"/>
                  <a:gd name="T10" fmla="+- 0 879 454"/>
                  <a:gd name="T11" fmla="*/ 879 h 806"/>
                  <a:gd name="T12" fmla="+- 0 8499 8499"/>
                  <a:gd name="T13" fmla="*/ T12 w 651"/>
                  <a:gd name="T14" fmla="+- 0 996 454"/>
                  <a:gd name="T15" fmla="*/ 996 h 806"/>
                  <a:gd name="T16" fmla="+- 0 8678 8499"/>
                  <a:gd name="T17" fmla="*/ T16 w 651"/>
                  <a:gd name="T18" fmla="+- 0 579 454"/>
                  <a:gd name="T19" fmla="*/ 579 h 806"/>
                  <a:gd name="T20" fmla="+- 0 8927 8499"/>
                  <a:gd name="T21" fmla="*/ T20 w 651"/>
                  <a:gd name="T22" fmla="+- 0 1161 454"/>
                  <a:gd name="T23" fmla="*/ 1161 h 806"/>
                  <a:gd name="T24" fmla="+- 0 8936 8499"/>
                  <a:gd name="T25" fmla="*/ T24 w 651"/>
                  <a:gd name="T26" fmla="+- 0 1199 454"/>
                  <a:gd name="T27" fmla="*/ 1199 h 806"/>
                  <a:gd name="T28" fmla="+- 0 8932 8499"/>
                  <a:gd name="T29" fmla="*/ T28 w 651"/>
                  <a:gd name="T30" fmla="+- 0 1227 454"/>
                  <a:gd name="T31" fmla="*/ 1227 h 806"/>
                  <a:gd name="T32" fmla="+- 0 8919 8499"/>
                  <a:gd name="T33" fmla="*/ T32 w 651"/>
                  <a:gd name="T34" fmla="+- 0 1247 454"/>
                  <a:gd name="T35" fmla="*/ 1247 h 806"/>
                  <a:gd name="T36" fmla="+- 0 8901 8499"/>
                  <a:gd name="T37" fmla="*/ T36 w 651"/>
                  <a:gd name="T38" fmla="+- 0 1260 454"/>
                  <a:gd name="T39" fmla="*/ 1260 h 806"/>
                  <a:gd name="T40" fmla="+- 0 9150 8499"/>
                  <a:gd name="T41" fmla="*/ T40 w 651"/>
                  <a:gd name="T42" fmla="+- 0 1260 454"/>
                  <a:gd name="T43" fmla="*/ 1260 h 806"/>
                  <a:gd name="T44" fmla="+- 0 9125 8499"/>
                  <a:gd name="T45" fmla="*/ T44 w 651"/>
                  <a:gd name="T46" fmla="+- 0 1244 454"/>
                  <a:gd name="T47" fmla="*/ 1244 h 806"/>
                  <a:gd name="T48" fmla="+- 0 9102 8499"/>
                  <a:gd name="T49" fmla="*/ T48 w 651"/>
                  <a:gd name="T50" fmla="+- 0 1222 454"/>
                  <a:gd name="T51" fmla="*/ 1222 h 806"/>
                  <a:gd name="T52" fmla="+- 0 9080 8499"/>
                  <a:gd name="T53" fmla="*/ T52 w 651"/>
                  <a:gd name="T54" fmla="+- 0 1194 454"/>
                  <a:gd name="T55" fmla="*/ 1194 h 806"/>
                  <a:gd name="T56" fmla="+- 0 9062 8499"/>
                  <a:gd name="T57" fmla="*/ T56 w 651"/>
                  <a:gd name="T58" fmla="+- 0 1160 454"/>
                  <a:gd name="T59" fmla="*/ 1160 h 806"/>
                  <a:gd name="T60" fmla="+- 0 8759 8499"/>
                  <a:gd name="T61" fmla="*/ T60 w 651"/>
                  <a:gd name="T62" fmla="+- 0 454 454"/>
                  <a:gd name="T63" fmla="*/ 454 h 80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651" h="806">
                    <a:moveTo>
                      <a:pt x="260" y="0"/>
                    </a:moveTo>
                    <a:lnTo>
                      <a:pt x="183" y="0"/>
                    </a:lnTo>
                    <a:lnTo>
                      <a:pt x="0" y="425"/>
                    </a:lnTo>
                    <a:lnTo>
                      <a:pt x="0" y="542"/>
                    </a:lnTo>
                    <a:lnTo>
                      <a:pt x="179" y="125"/>
                    </a:lnTo>
                    <a:lnTo>
                      <a:pt x="428" y="707"/>
                    </a:lnTo>
                    <a:lnTo>
                      <a:pt x="437" y="745"/>
                    </a:lnTo>
                    <a:lnTo>
                      <a:pt x="433" y="773"/>
                    </a:lnTo>
                    <a:lnTo>
                      <a:pt x="420" y="793"/>
                    </a:lnTo>
                    <a:lnTo>
                      <a:pt x="402" y="806"/>
                    </a:lnTo>
                    <a:lnTo>
                      <a:pt x="651" y="806"/>
                    </a:lnTo>
                    <a:lnTo>
                      <a:pt x="626" y="790"/>
                    </a:lnTo>
                    <a:lnTo>
                      <a:pt x="603" y="768"/>
                    </a:lnTo>
                    <a:lnTo>
                      <a:pt x="581" y="740"/>
                    </a:lnTo>
                    <a:lnTo>
                      <a:pt x="563" y="706"/>
                    </a:lnTo>
                    <a:lnTo>
                      <a:pt x="26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grpSp>
          <p:nvGrpSpPr>
            <p:cNvPr id="14" name="Group 13">
              <a:extLst>
                <a:ext uri="{FF2B5EF4-FFF2-40B4-BE49-F238E27FC236}">
                  <a16:creationId xmlns:a16="http://schemas.microsoft.com/office/drawing/2014/main" id="{86B1CB3E-FB85-B44B-B79E-B7C3A6F2C9D6}"/>
                </a:ext>
              </a:extLst>
            </p:cNvPr>
            <p:cNvGrpSpPr>
              <a:grpSpLocks/>
            </p:cNvGrpSpPr>
            <p:nvPr/>
          </p:nvGrpSpPr>
          <p:grpSpPr bwMode="auto">
            <a:xfrm>
              <a:off x="5140072" y="137811"/>
              <a:ext cx="517525" cy="512445"/>
              <a:chOff x="9439" y="453"/>
              <a:chExt cx="815" cy="807"/>
            </a:xfrm>
          </p:grpSpPr>
          <p:sp>
            <p:nvSpPr>
              <p:cNvPr id="18" name="Freeform 17">
                <a:extLst>
                  <a:ext uri="{FF2B5EF4-FFF2-40B4-BE49-F238E27FC236}">
                    <a16:creationId xmlns:a16="http://schemas.microsoft.com/office/drawing/2014/main" id="{0ED0B5B5-BC86-3840-87C3-D62315BC5D6D}"/>
                  </a:ext>
                </a:extLst>
              </p:cNvPr>
              <p:cNvSpPr>
                <a:spLocks/>
              </p:cNvSpPr>
              <p:nvPr/>
            </p:nvSpPr>
            <p:spPr bwMode="auto">
              <a:xfrm>
                <a:off x="9439" y="453"/>
                <a:ext cx="815" cy="806"/>
              </a:xfrm>
              <a:custGeom>
                <a:avLst/>
                <a:gdLst>
                  <a:gd name="T0" fmla="+- 0 10063 9439"/>
                  <a:gd name="T1" fmla="*/ T0 w 815"/>
                  <a:gd name="T2" fmla="+- 0 454 454"/>
                  <a:gd name="T3" fmla="*/ 454 h 806"/>
                  <a:gd name="T4" fmla="+- 0 9631 9439"/>
                  <a:gd name="T5" fmla="*/ T4 w 815"/>
                  <a:gd name="T6" fmla="+- 0 454 454"/>
                  <a:gd name="T7" fmla="*/ 454 h 806"/>
                  <a:gd name="T8" fmla="+- 0 9556 9439"/>
                  <a:gd name="T9" fmla="*/ T8 w 815"/>
                  <a:gd name="T10" fmla="+- 0 469 454"/>
                  <a:gd name="T11" fmla="*/ 469 h 806"/>
                  <a:gd name="T12" fmla="+- 0 9495 9439"/>
                  <a:gd name="T13" fmla="*/ T12 w 815"/>
                  <a:gd name="T14" fmla="+- 0 510 454"/>
                  <a:gd name="T15" fmla="*/ 510 h 806"/>
                  <a:gd name="T16" fmla="+- 0 9454 9439"/>
                  <a:gd name="T17" fmla="*/ T16 w 815"/>
                  <a:gd name="T18" fmla="+- 0 570 454"/>
                  <a:gd name="T19" fmla="*/ 570 h 806"/>
                  <a:gd name="T20" fmla="+- 0 9439 9439"/>
                  <a:gd name="T21" fmla="*/ T20 w 815"/>
                  <a:gd name="T22" fmla="+- 0 645 454"/>
                  <a:gd name="T23" fmla="*/ 645 h 806"/>
                  <a:gd name="T24" fmla="+- 0 9439 9439"/>
                  <a:gd name="T25" fmla="*/ T24 w 815"/>
                  <a:gd name="T26" fmla="+- 0 1068 454"/>
                  <a:gd name="T27" fmla="*/ 1068 h 806"/>
                  <a:gd name="T28" fmla="+- 0 9454 9439"/>
                  <a:gd name="T29" fmla="*/ T28 w 815"/>
                  <a:gd name="T30" fmla="+- 0 1143 454"/>
                  <a:gd name="T31" fmla="*/ 1143 h 806"/>
                  <a:gd name="T32" fmla="+- 0 9495 9439"/>
                  <a:gd name="T33" fmla="*/ T32 w 815"/>
                  <a:gd name="T34" fmla="+- 0 1204 454"/>
                  <a:gd name="T35" fmla="*/ 1204 h 806"/>
                  <a:gd name="T36" fmla="+- 0 9556 9439"/>
                  <a:gd name="T37" fmla="*/ T36 w 815"/>
                  <a:gd name="T38" fmla="+- 0 1245 454"/>
                  <a:gd name="T39" fmla="*/ 1245 h 806"/>
                  <a:gd name="T40" fmla="+- 0 9631 9439"/>
                  <a:gd name="T41" fmla="*/ T40 w 815"/>
                  <a:gd name="T42" fmla="+- 0 1260 454"/>
                  <a:gd name="T43" fmla="*/ 1260 h 806"/>
                  <a:gd name="T44" fmla="+- 0 10063 9439"/>
                  <a:gd name="T45" fmla="*/ T44 w 815"/>
                  <a:gd name="T46" fmla="+- 0 1260 454"/>
                  <a:gd name="T47" fmla="*/ 1260 h 806"/>
                  <a:gd name="T48" fmla="+- 0 10137 9439"/>
                  <a:gd name="T49" fmla="*/ T48 w 815"/>
                  <a:gd name="T50" fmla="+- 0 1245 454"/>
                  <a:gd name="T51" fmla="*/ 1245 h 806"/>
                  <a:gd name="T52" fmla="+- 0 10198 9439"/>
                  <a:gd name="T53" fmla="*/ T52 w 815"/>
                  <a:gd name="T54" fmla="+- 0 1204 454"/>
                  <a:gd name="T55" fmla="*/ 1204 h 806"/>
                  <a:gd name="T56" fmla="+- 0 10239 9439"/>
                  <a:gd name="T57" fmla="*/ T56 w 815"/>
                  <a:gd name="T58" fmla="+- 0 1143 454"/>
                  <a:gd name="T59" fmla="*/ 1143 h 806"/>
                  <a:gd name="T60" fmla="+- 0 10254 9439"/>
                  <a:gd name="T61" fmla="*/ T60 w 815"/>
                  <a:gd name="T62" fmla="+- 0 1068 454"/>
                  <a:gd name="T63" fmla="*/ 1068 h 806"/>
                  <a:gd name="T64" fmla="+- 0 10254 9439"/>
                  <a:gd name="T65" fmla="*/ T64 w 815"/>
                  <a:gd name="T66" fmla="+- 0 645 454"/>
                  <a:gd name="T67" fmla="*/ 645 h 806"/>
                  <a:gd name="T68" fmla="+- 0 10239 9439"/>
                  <a:gd name="T69" fmla="*/ T68 w 815"/>
                  <a:gd name="T70" fmla="+- 0 570 454"/>
                  <a:gd name="T71" fmla="*/ 570 h 806"/>
                  <a:gd name="T72" fmla="+- 0 10198 9439"/>
                  <a:gd name="T73" fmla="*/ T72 w 815"/>
                  <a:gd name="T74" fmla="+- 0 510 454"/>
                  <a:gd name="T75" fmla="*/ 510 h 806"/>
                  <a:gd name="T76" fmla="+- 0 10137 9439"/>
                  <a:gd name="T77" fmla="*/ T76 w 815"/>
                  <a:gd name="T78" fmla="+- 0 469 454"/>
                  <a:gd name="T79" fmla="*/ 469 h 806"/>
                  <a:gd name="T80" fmla="+- 0 10063 9439"/>
                  <a:gd name="T81" fmla="*/ T80 w 815"/>
                  <a:gd name="T82" fmla="+- 0 454 454"/>
                  <a:gd name="T83" fmla="*/ 454 h 80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815" h="806">
                    <a:moveTo>
                      <a:pt x="624" y="0"/>
                    </a:moveTo>
                    <a:lnTo>
                      <a:pt x="192" y="0"/>
                    </a:lnTo>
                    <a:lnTo>
                      <a:pt x="117" y="15"/>
                    </a:lnTo>
                    <a:lnTo>
                      <a:pt x="56" y="56"/>
                    </a:lnTo>
                    <a:lnTo>
                      <a:pt x="15" y="116"/>
                    </a:lnTo>
                    <a:lnTo>
                      <a:pt x="0" y="191"/>
                    </a:lnTo>
                    <a:lnTo>
                      <a:pt x="0" y="614"/>
                    </a:lnTo>
                    <a:lnTo>
                      <a:pt x="15" y="689"/>
                    </a:lnTo>
                    <a:lnTo>
                      <a:pt x="56" y="750"/>
                    </a:lnTo>
                    <a:lnTo>
                      <a:pt x="117" y="791"/>
                    </a:lnTo>
                    <a:lnTo>
                      <a:pt x="192" y="806"/>
                    </a:lnTo>
                    <a:lnTo>
                      <a:pt x="624" y="806"/>
                    </a:lnTo>
                    <a:lnTo>
                      <a:pt x="698" y="791"/>
                    </a:lnTo>
                    <a:lnTo>
                      <a:pt x="759" y="750"/>
                    </a:lnTo>
                    <a:lnTo>
                      <a:pt x="800" y="689"/>
                    </a:lnTo>
                    <a:lnTo>
                      <a:pt x="815" y="614"/>
                    </a:lnTo>
                    <a:lnTo>
                      <a:pt x="815" y="191"/>
                    </a:lnTo>
                    <a:lnTo>
                      <a:pt x="800" y="116"/>
                    </a:lnTo>
                    <a:lnTo>
                      <a:pt x="759" y="56"/>
                    </a:lnTo>
                    <a:lnTo>
                      <a:pt x="698" y="15"/>
                    </a:lnTo>
                    <a:lnTo>
                      <a:pt x="624" y="0"/>
                    </a:lnTo>
                    <a:close/>
                  </a:path>
                </a:pathLst>
              </a:custGeom>
              <a:solidFill>
                <a:srgbClr val="B9A99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9" name="Freeform 18">
                <a:extLst>
                  <a:ext uri="{FF2B5EF4-FFF2-40B4-BE49-F238E27FC236}">
                    <a16:creationId xmlns:a16="http://schemas.microsoft.com/office/drawing/2014/main" id="{38171921-7C4D-2243-B49F-2469BA9AE5C9}"/>
                  </a:ext>
                </a:extLst>
              </p:cNvPr>
              <p:cNvSpPr>
                <a:spLocks/>
              </p:cNvSpPr>
              <p:nvPr/>
            </p:nvSpPr>
            <p:spPr bwMode="auto">
              <a:xfrm>
                <a:off x="9439" y="453"/>
                <a:ext cx="596" cy="807"/>
              </a:xfrm>
              <a:custGeom>
                <a:avLst/>
                <a:gdLst>
                  <a:gd name="T0" fmla="+- 0 9755 9439"/>
                  <a:gd name="T1" fmla="*/ T0 w 596"/>
                  <a:gd name="T2" fmla="+- 0 454 454"/>
                  <a:gd name="T3" fmla="*/ 454 h 807"/>
                  <a:gd name="T4" fmla="+- 0 9600 9439"/>
                  <a:gd name="T5" fmla="*/ T4 w 596"/>
                  <a:gd name="T6" fmla="+- 0 454 454"/>
                  <a:gd name="T7" fmla="*/ 454 h 807"/>
                  <a:gd name="T8" fmla="+- 0 9662 9439"/>
                  <a:gd name="T9" fmla="*/ T8 w 596"/>
                  <a:gd name="T10" fmla="+- 0 478 454"/>
                  <a:gd name="T11" fmla="*/ 478 h 807"/>
                  <a:gd name="T12" fmla="+- 0 9707 9439"/>
                  <a:gd name="T13" fmla="*/ T12 w 596"/>
                  <a:gd name="T14" fmla="+- 0 519 454"/>
                  <a:gd name="T15" fmla="*/ 519 h 807"/>
                  <a:gd name="T16" fmla="+- 0 9734 9439"/>
                  <a:gd name="T17" fmla="*/ T16 w 596"/>
                  <a:gd name="T18" fmla="+- 0 575 454"/>
                  <a:gd name="T19" fmla="*/ 575 h 807"/>
                  <a:gd name="T20" fmla="+- 0 9743 9439"/>
                  <a:gd name="T21" fmla="*/ T20 w 596"/>
                  <a:gd name="T22" fmla="+- 0 640 454"/>
                  <a:gd name="T23" fmla="*/ 640 h 807"/>
                  <a:gd name="T24" fmla="+- 0 9733 9439"/>
                  <a:gd name="T25" fmla="*/ T24 w 596"/>
                  <a:gd name="T26" fmla="+- 0 718 454"/>
                  <a:gd name="T27" fmla="*/ 718 h 807"/>
                  <a:gd name="T28" fmla="+- 0 9706 9439"/>
                  <a:gd name="T29" fmla="*/ T28 w 596"/>
                  <a:gd name="T30" fmla="+- 0 775 454"/>
                  <a:gd name="T31" fmla="*/ 775 h 807"/>
                  <a:gd name="T32" fmla="+- 0 9603 9439"/>
                  <a:gd name="T33" fmla="*/ T32 w 596"/>
                  <a:gd name="T34" fmla="+- 0 838 454"/>
                  <a:gd name="T35" fmla="*/ 838 h 807"/>
                  <a:gd name="T36" fmla="+- 0 9531 9439"/>
                  <a:gd name="T37" fmla="*/ T36 w 596"/>
                  <a:gd name="T38" fmla="+- 0 845 454"/>
                  <a:gd name="T39" fmla="*/ 845 h 807"/>
                  <a:gd name="T40" fmla="+- 0 9439 9439"/>
                  <a:gd name="T41" fmla="*/ T40 w 596"/>
                  <a:gd name="T42" fmla="+- 0 845 454"/>
                  <a:gd name="T43" fmla="*/ 845 h 807"/>
                  <a:gd name="T44" fmla="+- 0 9439 9439"/>
                  <a:gd name="T45" fmla="*/ T44 w 596"/>
                  <a:gd name="T46" fmla="+- 0 878 454"/>
                  <a:gd name="T47" fmla="*/ 878 h 807"/>
                  <a:gd name="T48" fmla="+- 0 9520 9439"/>
                  <a:gd name="T49" fmla="*/ T48 w 596"/>
                  <a:gd name="T50" fmla="+- 0 882 454"/>
                  <a:gd name="T51" fmla="*/ 882 h 807"/>
                  <a:gd name="T52" fmla="+- 0 9590 9439"/>
                  <a:gd name="T53" fmla="*/ T52 w 596"/>
                  <a:gd name="T54" fmla="+- 0 949 454"/>
                  <a:gd name="T55" fmla="*/ 949 h 807"/>
                  <a:gd name="T56" fmla="+- 0 9675 9439"/>
                  <a:gd name="T57" fmla="*/ T56 w 596"/>
                  <a:gd name="T58" fmla="+- 0 1065 454"/>
                  <a:gd name="T59" fmla="*/ 1065 h 807"/>
                  <a:gd name="T60" fmla="+- 0 9725 9439"/>
                  <a:gd name="T61" fmla="*/ T60 w 596"/>
                  <a:gd name="T62" fmla="+- 0 1133 454"/>
                  <a:gd name="T63" fmla="*/ 1133 h 807"/>
                  <a:gd name="T64" fmla="+- 0 9777 9439"/>
                  <a:gd name="T65" fmla="*/ T64 w 596"/>
                  <a:gd name="T66" fmla="+- 0 1199 454"/>
                  <a:gd name="T67" fmla="*/ 1199 h 807"/>
                  <a:gd name="T68" fmla="+- 0 9828 9439"/>
                  <a:gd name="T69" fmla="*/ T68 w 596"/>
                  <a:gd name="T70" fmla="+- 0 1260 454"/>
                  <a:gd name="T71" fmla="*/ 1260 h 807"/>
                  <a:gd name="T72" fmla="+- 0 10035 9439"/>
                  <a:gd name="T73" fmla="*/ T72 w 596"/>
                  <a:gd name="T74" fmla="+- 0 1260 454"/>
                  <a:gd name="T75" fmla="*/ 1260 h 807"/>
                  <a:gd name="T76" fmla="+- 0 9980 9439"/>
                  <a:gd name="T77" fmla="*/ T76 w 596"/>
                  <a:gd name="T78" fmla="+- 0 1228 454"/>
                  <a:gd name="T79" fmla="*/ 1228 h 807"/>
                  <a:gd name="T80" fmla="+- 0 9928 9439"/>
                  <a:gd name="T81" fmla="*/ T80 w 596"/>
                  <a:gd name="T82" fmla="+- 0 1181 454"/>
                  <a:gd name="T83" fmla="*/ 1181 h 807"/>
                  <a:gd name="T84" fmla="+- 0 9877 9439"/>
                  <a:gd name="T85" fmla="*/ T84 w 596"/>
                  <a:gd name="T86" fmla="+- 0 1122 454"/>
                  <a:gd name="T87" fmla="*/ 1122 h 807"/>
                  <a:gd name="T88" fmla="+- 0 9779 9439"/>
                  <a:gd name="T89" fmla="*/ T88 w 596"/>
                  <a:gd name="T90" fmla="+- 0 995 454"/>
                  <a:gd name="T91" fmla="*/ 995 h 807"/>
                  <a:gd name="T92" fmla="+- 0 9730 9439"/>
                  <a:gd name="T93" fmla="*/ T92 w 596"/>
                  <a:gd name="T94" fmla="+- 0 938 454"/>
                  <a:gd name="T95" fmla="*/ 938 h 807"/>
                  <a:gd name="T96" fmla="+- 0 9680 9439"/>
                  <a:gd name="T97" fmla="*/ T96 w 596"/>
                  <a:gd name="T98" fmla="+- 0 892 454"/>
                  <a:gd name="T99" fmla="*/ 892 h 807"/>
                  <a:gd name="T100" fmla="+- 0 9629 9439"/>
                  <a:gd name="T101" fmla="*/ T100 w 596"/>
                  <a:gd name="T102" fmla="+- 0 863 454"/>
                  <a:gd name="T103" fmla="*/ 863 h 807"/>
                  <a:gd name="T104" fmla="+- 0 9694 9439"/>
                  <a:gd name="T105" fmla="*/ T104 w 596"/>
                  <a:gd name="T106" fmla="+- 0 851 454"/>
                  <a:gd name="T107" fmla="*/ 851 h 807"/>
                  <a:gd name="T108" fmla="+- 0 9761 9439"/>
                  <a:gd name="T109" fmla="*/ T108 w 596"/>
                  <a:gd name="T110" fmla="+- 0 824 454"/>
                  <a:gd name="T111" fmla="*/ 824 h 807"/>
                  <a:gd name="T112" fmla="+- 0 9821 9439"/>
                  <a:gd name="T113" fmla="*/ T112 w 596"/>
                  <a:gd name="T114" fmla="+- 0 780 454"/>
                  <a:gd name="T115" fmla="*/ 780 h 807"/>
                  <a:gd name="T116" fmla="+- 0 9864 9439"/>
                  <a:gd name="T117" fmla="*/ T116 w 596"/>
                  <a:gd name="T118" fmla="+- 0 719 454"/>
                  <a:gd name="T119" fmla="*/ 719 h 807"/>
                  <a:gd name="T120" fmla="+- 0 9880 9439"/>
                  <a:gd name="T121" fmla="*/ T120 w 596"/>
                  <a:gd name="T122" fmla="+- 0 640 454"/>
                  <a:gd name="T123" fmla="*/ 640 h 807"/>
                  <a:gd name="T124" fmla="+- 0 9873 9439"/>
                  <a:gd name="T125" fmla="*/ T124 w 596"/>
                  <a:gd name="T126" fmla="+- 0 584 454"/>
                  <a:gd name="T127" fmla="*/ 584 h 807"/>
                  <a:gd name="T128" fmla="+- 0 9851 9439"/>
                  <a:gd name="T129" fmla="*/ T128 w 596"/>
                  <a:gd name="T130" fmla="+- 0 532 454"/>
                  <a:gd name="T131" fmla="*/ 532 h 807"/>
                  <a:gd name="T132" fmla="+- 0 9812 9439"/>
                  <a:gd name="T133" fmla="*/ T132 w 596"/>
                  <a:gd name="T134" fmla="+- 0 488 454"/>
                  <a:gd name="T135" fmla="*/ 488 h 807"/>
                  <a:gd name="T136" fmla="+- 0 9755 9439"/>
                  <a:gd name="T137" fmla="*/ T136 w 596"/>
                  <a:gd name="T138" fmla="+- 0 454 454"/>
                  <a:gd name="T139" fmla="*/ 454 h 80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Lst>
                <a:rect l="0" t="0" r="r" b="b"/>
                <a:pathLst>
                  <a:path w="596" h="807">
                    <a:moveTo>
                      <a:pt x="316" y="0"/>
                    </a:moveTo>
                    <a:lnTo>
                      <a:pt x="161" y="0"/>
                    </a:lnTo>
                    <a:lnTo>
                      <a:pt x="223" y="24"/>
                    </a:lnTo>
                    <a:lnTo>
                      <a:pt x="268" y="65"/>
                    </a:lnTo>
                    <a:lnTo>
                      <a:pt x="295" y="121"/>
                    </a:lnTo>
                    <a:lnTo>
                      <a:pt x="304" y="186"/>
                    </a:lnTo>
                    <a:lnTo>
                      <a:pt x="294" y="264"/>
                    </a:lnTo>
                    <a:lnTo>
                      <a:pt x="267" y="321"/>
                    </a:lnTo>
                    <a:lnTo>
                      <a:pt x="164" y="384"/>
                    </a:lnTo>
                    <a:lnTo>
                      <a:pt x="92" y="391"/>
                    </a:lnTo>
                    <a:lnTo>
                      <a:pt x="0" y="391"/>
                    </a:lnTo>
                    <a:lnTo>
                      <a:pt x="0" y="424"/>
                    </a:lnTo>
                    <a:lnTo>
                      <a:pt x="81" y="428"/>
                    </a:lnTo>
                    <a:lnTo>
                      <a:pt x="151" y="495"/>
                    </a:lnTo>
                    <a:lnTo>
                      <a:pt x="236" y="611"/>
                    </a:lnTo>
                    <a:lnTo>
                      <a:pt x="286" y="679"/>
                    </a:lnTo>
                    <a:lnTo>
                      <a:pt x="338" y="745"/>
                    </a:lnTo>
                    <a:lnTo>
                      <a:pt x="389" y="806"/>
                    </a:lnTo>
                    <a:lnTo>
                      <a:pt x="596" y="806"/>
                    </a:lnTo>
                    <a:lnTo>
                      <a:pt x="541" y="774"/>
                    </a:lnTo>
                    <a:lnTo>
                      <a:pt x="489" y="727"/>
                    </a:lnTo>
                    <a:lnTo>
                      <a:pt x="438" y="668"/>
                    </a:lnTo>
                    <a:lnTo>
                      <a:pt x="340" y="541"/>
                    </a:lnTo>
                    <a:lnTo>
                      <a:pt x="291" y="484"/>
                    </a:lnTo>
                    <a:lnTo>
                      <a:pt x="241" y="438"/>
                    </a:lnTo>
                    <a:lnTo>
                      <a:pt x="190" y="409"/>
                    </a:lnTo>
                    <a:lnTo>
                      <a:pt x="255" y="397"/>
                    </a:lnTo>
                    <a:lnTo>
                      <a:pt x="322" y="370"/>
                    </a:lnTo>
                    <a:lnTo>
                      <a:pt x="382" y="326"/>
                    </a:lnTo>
                    <a:lnTo>
                      <a:pt x="425" y="265"/>
                    </a:lnTo>
                    <a:lnTo>
                      <a:pt x="441" y="186"/>
                    </a:lnTo>
                    <a:lnTo>
                      <a:pt x="434" y="130"/>
                    </a:lnTo>
                    <a:lnTo>
                      <a:pt x="412" y="78"/>
                    </a:lnTo>
                    <a:lnTo>
                      <a:pt x="373" y="34"/>
                    </a:lnTo>
                    <a:lnTo>
                      <a:pt x="3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grpSp>
          <p:nvGrpSpPr>
            <p:cNvPr id="15" name="Group 14">
              <a:extLst>
                <a:ext uri="{FF2B5EF4-FFF2-40B4-BE49-F238E27FC236}">
                  <a16:creationId xmlns:a16="http://schemas.microsoft.com/office/drawing/2014/main" id="{1267D903-DB97-2F41-986F-59225DA8C4D1}"/>
                </a:ext>
              </a:extLst>
            </p:cNvPr>
            <p:cNvGrpSpPr>
              <a:grpSpLocks/>
            </p:cNvGrpSpPr>
            <p:nvPr/>
          </p:nvGrpSpPr>
          <p:grpSpPr bwMode="auto">
            <a:xfrm>
              <a:off x="5736972" y="137811"/>
              <a:ext cx="517525" cy="511810"/>
              <a:chOff x="10379" y="453"/>
              <a:chExt cx="815" cy="806"/>
            </a:xfrm>
          </p:grpSpPr>
          <p:sp>
            <p:nvSpPr>
              <p:cNvPr id="16" name="Freeform 15">
                <a:extLst>
                  <a:ext uri="{FF2B5EF4-FFF2-40B4-BE49-F238E27FC236}">
                    <a16:creationId xmlns:a16="http://schemas.microsoft.com/office/drawing/2014/main" id="{3956123E-066F-1142-BD15-8DEFB39F2587}"/>
                  </a:ext>
                </a:extLst>
              </p:cNvPr>
              <p:cNvSpPr>
                <a:spLocks/>
              </p:cNvSpPr>
              <p:nvPr/>
            </p:nvSpPr>
            <p:spPr bwMode="auto">
              <a:xfrm>
                <a:off x="10379" y="453"/>
                <a:ext cx="815" cy="806"/>
              </a:xfrm>
              <a:custGeom>
                <a:avLst/>
                <a:gdLst>
                  <a:gd name="T0" fmla="+- 0 11003 10380"/>
                  <a:gd name="T1" fmla="*/ T0 w 815"/>
                  <a:gd name="T2" fmla="+- 0 454 454"/>
                  <a:gd name="T3" fmla="*/ 454 h 806"/>
                  <a:gd name="T4" fmla="+- 0 10571 10380"/>
                  <a:gd name="T5" fmla="*/ T4 w 815"/>
                  <a:gd name="T6" fmla="+- 0 454 454"/>
                  <a:gd name="T7" fmla="*/ 454 h 806"/>
                  <a:gd name="T8" fmla="+- 0 10496 10380"/>
                  <a:gd name="T9" fmla="*/ T8 w 815"/>
                  <a:gd name="T10" fmla="+- 0 469 454"/>
                  <a:gd name="T11" fmla="*/ 469 h 806"/>
                  <a:gd name="T12" fmla="+- 0 10436 10380"/>
                  <a:gd name="T13" fmla="*/ T12 w 815"/>
                  <a:gd name="T14" fmla="+- 0 510 454"/>
                  <a:gd name="T15" fmla="*/ 510 h 806"/>
                  <a:gd name="T16" fmla="+- 0 10395 10380"/>
                  <a:gd name="T17" fmla="*/ T16 w 815"/>
                  <a:gd name="T18" fmla="+- 0 570 454"/>
                  <a:gd name="T19" fmla="*/ 570 h 806"/>
                  <a:gd name="T20" fmla="+- 0 10380 10380"/>
                  <a:gd name="T21" fmla="*/ T20 w 815"/>
                  <a:gd name="T22" fmla="+- 0 645 454"/>
                  <a:gd name="T23" fmla="*/ 645 h 806"/>
                  <a:gd name="T24" fmla="+- 0 10380 10380"/>
                  <a:gd name="T25" fmla="*/ T24 w 815"/>
                  <a:gd name="T26" fmla="+- 0 1068 454"/>
                  <a:gd name="T27" fmla="*/ 1068 h 806"/>
                  <a:gd name="T28" fmla="+- 0 10395 10380"/>
                  <a:gd name="T29" fmla="*/ T28 w 815"/>
                  <a:gd name="T30" fmla="+- 0 1143 454"/>
                  <a:gd name="T31" fmla="*/ 1143 h 806"/>
                  <a:gd name="T32" fmla="+- 0 10436 10380"/>
                  <a:gd name="T33" fmla="*/ T32 w 815"/>
                  <a:gd name="T34" fmla="+- 0 1204 454"/>
                  <a:gd name="T35" fmla="*/ 1204 h 806"/>
                  <a:gd name="T36" fmla="+- 0 10496 10380"/>
                  <a:gd name="T37" fmla="*/ T36 w 815"/>
                  <a:gd name="T38" fmla="+- 0 1245 454"/>
                  <a:gd name="T39" fmla="*/ 1245 h 806"/>
                  <a:gd name="T40" fmla="+- 0 10571 10380"/>
                  <a:gd name="T41" fmla="*/ T40 w 815"/>
                  <a:gd name="T42" fmla="+- 0 1260 454"/>
                  <a:gd name="T43" fmla="*/ 1260 h 806"/>
                  <a:gd name="T44" fmla="+- 0 11003 10380"/>
                  <a:gd name="T45" fmla="*/ T44 w 815"/>
                  <a:gd name="T46" fmla="+- 0 1260 454"/>
                  <a:gd name="T47" fmla="*/ 1260 h 806"/>
                  <a:gd name="T48" fmla="+- 0 11078 10380"/>
                  <a:gd name="T49" fmla="*/ T48 w 815"/>
                  <a:gd name="T50" fmla="+- 0 1245 454"/>
                  <a:gd name="T51" fmla="*/ 1245 h 806"/>
                  <a:gd name="T52" fmla="+- 0 11138 10380"/>
                  <a:gd name="T53" fmla="*/ T52 w 815"/>
                  <a:gd name="T54" fmla="+- 0 1204 454"/>
                  <a:gd name="T55" fmla="*/ 1204 h 806"/>
                  <a:gd name="T56" fmla="+- 0 11179 10380"/>
                  <a:gd name="T57" fmla="*/ T56 w 815"/>
                  <a:gd name="T58" fmla="+- 0 1143 454"/>
                  <a:gd name="T59" fmla="*/ 1143 h 806"/>
                  <a:gd name="T60" fmla="+- 0 11194 10380"/>
                  <a:gd name="T61" fmla="*/ T60 w 815"/>
                  <a:gd name="T62" fmla="+- 0 1068 454"/>
                  <a:gd name="T63" fmla="*/ 1068 h 806"/>
                  <a:gd name="T64" fmla="+- 0 11194 10380"/>
                  <a:gd name="T65" fmla="*/ T64 w 815"/>
                  <a:gd name="T66" fmla="+- 0 645 454"/>
                  <a:gd name="T67" fmla="*/ 645 h 806"/>
                  <a:gd name="T68" fmla="+- 0 11179 10380"/>
                  <a:gd name="T69" fmla="*/ T68 w 815"/>
                  <a:gd name="T70" fmla="+- 0 570 454"/>
                  <a:gd name="T71" fmla="*/ 570 h 806"/>
                  <a:gd name="T72" fmla="+- 0 11138 10380"/>
                  <a:gd name="T73" fmla="*/ T72 w 815"/>
                  <a:gd name="T74" fmla="+- 0 510 454"/>
                  <a:gd name="T75" fmla="*/ 510 h 806"/>
                  <a:gd name="T76" fmla="+- 0 11078 10380"/>
                  <a:gd name="T77" fmla="*/ T76 w 815"/>
                  <a:gd name="T78" fmla="+- 0 469 454"/>
                  <a:gd name="T79" fmla="*/ 469 h 806"/>
                  <a:gd name="T80" fmla="+- 0 11003 10380"/>
                  <a:gd name="T81" fmla="*/ T80 w 815"/>
                  <a:gd name="T82" fmla="+- 0 454 454"/>
                  <a:gd name="T83" fmla="*/ 454 h 80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815" h="806">
                    <a:moveTo>
                      <a:pt x="623" y="0"/>
                    </a:moveTo>
                    <a:lnTo>
                      <a:pt x="191" y="0"/>
                    </a:lnTo>
                    <a:lnTo>
                      <a:pt x="116" y="15"/>
                    </a:lnTo>
                    <a:lnTo>
                      <a:pt x="56" y="56"/>
                    </a:lnTo>
                    <a:lnTo>
                      <a:pt x="15" y="116"/>
                    </a:lnTo>
                    <a:lnTo>
                      <a:pt x="0" y="191"/>
                    </a:lnTo>
                    <a:lnTo>
                      <a:pt x="0" y="614"/>
                    </a:lnTo>
                    <a:lnTo>
                      <a:pt x="15" y="689"/>
                    </a:lnTo>
                    <a:lnTo>
                      <a:pt x="56" y="750"/>
                    </a:lnTo>
                    <a:lnTo>
                      <a:pt x="116" y="791"/>
                    </a:lnTo>
                    <a:lnTo>
                      <a:pt x="191" y="806"/>
                    </a:lnTo>
                    <a:lnTo>
                      <a:pt x="623" y="806"/>
                    </a:lnTo>
                    <a:lnTo>
                      <a:pt x="698" y="791"/>
                    </a:lnTo>
                    <a:lnTo>
                      <a:pt x="758" y="750"/>
                    </a:lnTo>
                    <a:lnTo>
                      <a:pt x="799" y="689"/>
                    </a:lnTo>
                    <a:lnTo>
                      <a:pt x="814" y="614"/>
                    </a:lnTo>
                    <a:lnTo>
                      <a:pt x="814" y="191"/>
                    </a:lnTo>
                    <a:lnTo>
                      <a:pt x="799" y="116"/>
                    </a:lnTo>
                    <a:lnTo>
                      <a:pt x="758" y="56"/>
                    </a:lnTo>
                    <a:lnTo>
                      <a:pt x="698" y="15"/>
                    </a:lnTo>
                    <a:lnTo>
                      <a:pt x="623" y="0"/>
                    </a:lnTo>
                    <a:close/>
                  </a:path>
                </a:pathLst>
              </a:custGeom>
              <a:solidFill>
                <a:srgbClr val="B9A99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7" name="Freeform 16">
                <a:extLst>
                  <a:ext uri="{FF2B5EF4-FFF2-40B4-BE49-F238E27FC236}">
                    <a16:creationId xmlns:a16="http://schemas.microsoft.com/office/drawing/2014/main" id="{217C1C5B-2831-B34F-A9A8-2D8FEE620E7F}"/>
                  </a:ext>
                </a:extLst>
              </p:cNvPr>
              <p:cNvSpPr>
                <a:spLocks/>
              </p:cNvSpPr>
              <p:nvPr/>
            </p:nvSpPr>
            <p:spPr bwMode="auto">
              <a:xfrm>
                <a:off x="10379" y="453"/>
                <a:ext cx="714" cy="806"/>
              </a:xfrm>
              <a:custGeom>
                <a:avLst/>
                <a:gdLst>
                  <a:gd name="T0" fmla="+- 0 11003 10380"/>
                  <a:gd name="T1" fmla="*/ T0 w 714"/>
                  <a:gd name="T2" fmla="+- 0 454 454"/>
                  <a:gd name="T3" fmla="*/ 454 h 806"/>
                  <a:gd name="T4" fmla="+- 0 10943 10380"/>
                  <a:gd name="T5" fmla="*/ T4 w 714"/>
                  <a:gd name="T6" fmla="+- 0 454 454"/>
                  <a:gd name="T7" fmla="*/ 454 h 806"/>
                  <a:gd name="T8" fmla="+- 0 10662 10380"/>
                  <a:gd name="T9" fmla="*/ T8 w 714"/>
                  <a:gd name="T10" fmla="+- 0 1106 454"/>
                  <a:gd name="T11" fmla="*/ 1106 h 806"/>
                  <a:gd name="T12" fmla="+- 0 10529 10380"/>
                  <a:gd name="T13" fmla="*/ T12 w 714"/>
                  <a:gd name="T14" fmla="+- 0 793 454"/>
                  <a:gd name="T15" fmla="*/ 793 h 806"/>
                  <a:gd name="T16" fmla="+- 0 10450 10380"/>
                  <a:gd name="T17" fmla="*/ T16 w 714"/>
                  <a:gd name="T18" fmla="+- 0 611 454"/>
                  <a:gd name="T19" fmla="*/ 611 h 806"/>
                  <a:gd name="T20" fmla="+- 0 10416 10380"/>
                  <a:gd name="T21" fmla="*/ T20 w 714"/>
                  <a:gd name="T22" fmla="+- 0 533 454"/>
                  <a:gd name="T23" fmla="*/ 533 h 806"/>
                  <a:gd name="T24" fmla="+- 0 10400 10380"/>
                  <a:gd name="T25" fmla="*/ T24 w 714"/>
                  <a:gd name="T26" fmla="+- 0 558 454"/>
                  <a:gd name="T27" fmla="*/ 558 h 806"/>
                  <a:gd name="T28" fmla="+- 0 10389 10380"/>
                  <a:gd name="T29" fmla="*/ T28 w 714"/>
                  <a:gd name="T30" fmla="+- 0 585 454"/>
                  <a:gd name="T31" fmla="*/ 585 h 806"/>
                  <a:gd name="T32" fmla="+- 0 10382 10380"/>
                  <a:gd name="T33" fmla="*/ T32 w 714"/>
                  <a:gd name="T34" fmla="+- 0 614 454"/>
                  <a:gd name="T35" fmla="*/ 614 h 806"/>
                  <a:gd name="T36" fmla="+- 0 10380 10380"/>
                  <a:gd name="T37" fmla="*/ T36 w 714"/>
                  <a:gd name="T38" fmla="+- 0 645 454"/>
                  <a:gd name="T39" fmla="*/ 645 h 806"/>
                  <a:gd name="T40" fmla="+- 0 10380 10380"/>
                  <a:gd name="T41" fmla="*/ T40 w 714"/>
                  <a:gd name="T42" fmla="+- 0 758 454"/>
                  <a:gd name="T43" fmla="*/ 758 h 806"/>
                  <a:gd name="T44" fmla="+- 0 10552 10380"/>
                  <a:gd name="T45" fmla="*/ T44 w 714"/>
                  <a:gd name="T46" fmla="+- 0 1156 454"/>
                  <a:gd name="T47" fmla="*/ 1156 h 806"/>
                  <a:gd name="T48" fmla="+- 0 10598 10380"/>
                  <a:gd name="T49" fmla="*/ T48 w 714"/>
                  <a:gd name="T50" fmla="+- 0 1260 454"/>
                  <a:gd name="T51" fmla="*/ 1260 h 806"/>
                  <a:gd name="T52" fmla="+- 0 10644 10380"/>
                  <a:gd name="T53" fmla="*/ T52 w 714"/>
                  <a:gd name="T54" fmla="+- 0 1260 454"/>
                  <a:gd name="T55" fmla="*/ 1260 h 806"/>
                  <a:gd name="T56" fmla="+- 0 10668 10380"/>
                  <a:gd name="T57" fmla="*/ T56 w 714"/>
                  <a:gd name="T58" fmla="+- 0 1208 454"/>
                  <a:gd name="T59" fmla="*/ 1208 h 806"/>
                  <a:gd name="T60" fmla="+- 0 10736 10380"/>
                  <a:gd name="T61" fmla="*/ T60 w 714"/>
                  <a:gd name="T62" fmla="+- 0 1049 454"/>
                  <a:gd name="T63" fmla="*/ 1049 h 806"/>
                  <a:gd name="T64" fmla="+- 0 10945 10380"/>
                  <a:gd name="T65" fmla="*/ T64 w 714"/>
                  <a:gd name="T66" fmla="+- 0 564 454"/>
                  <a:gd name="T67" fmla="*/ 564 h 806"/>
                  <a:gd name="T68" fmla="+- 0 10948 10380"/>
                  <a:gd name="T69" fmla="*/ T68 w 714"/>
                  <a:gd name="T70" fmla="+- 0 554 454"/>
                  <a:gd name="T71" fmla="*/ 554 h 806"/>
                  <a:gd name="T72" fmla="+- 0 10948 10380"/>
                  <a:gd name="T73" fmla="*/ T72 w 714"/>
                  <a:gd name="T74" fmla="+- 0 571 454"/>
                  <a:gd name="T75" fmla="*/ 571 h 806"/>
                  <a:gd name="T76" fmla="+- 0 10948 10380"/>
                  <a:gd name="T77" fmla="*/ T76 w 714"/>
                  <a:gd name="T78" fmla="+- 0 1161 454"/>
                  <a:gd name="T79" fmla="*/ 1161 h 806"/>
                  <a:gd name="T80" fmla="+- 0 10944 10380"/>
                  <a:gd name="T81" fmla="*/ T80 w 714"/>
                  <a:gd name="T82" fmla="+- 0 1196 454"/>
                  <a:gd name="T83" fmla="*/ 1196 h 806"/>
                  <a:gd name="T84" fmla="+- 0 10933 10380"/>
                  <a:gd name="T85" fmla="*/ T84 w 714"/>
                  <a:gd name="T86" fmla="+- 0 1224 454"/>
                  <a:gd name="T87" fmla="*/ 1224 h 806"/>
                  <a:gd name="T88" fmla="+- 0 10915 10380"/>
                  <a:gd name="T89" fmla="*/ T88 w 714"/>
                  <a:gd name="T90" fmla="+- 0 1245 454"/>
                  <a:gd name="T91" fmla="*/ 1245 h 806"/>
                  <a:gd name="T92" fmla="+- 0 10891 10380"/>
                  <a:gd name="T93" fmla="*/ T92 w 714"/>
                  <a:gd name="T94" fmla="+- 0 1260 454"/>
                  <a:gd name="T95" fmla="*/ 1260 h 806"/>
                  <a:gd name="T96" fmla="+- 0 11003 10380"/>
                  <a:gd name="T97" fmla="*/ T96 w 714"/>
                  <a:gd name="T98" fmla="+- 0 1260 454"/>
                  <a:gd name="T99" fmla="*/ 1260 h 806"/>
                  <a:gd name="T100" fmla="+- 0 11027 10380"/>
                  <a:gd name="T101" fmla="*/ T100 w 714"/>
                  <a:gd name="T102" fmla="+- 0 1258 454"/>
                  <a:gd name="T103" fmla="*/ 1258 h 806"/>
                  <a:gd name="T104" fmla="+- 0 11050 10380"/>
                  <a:gd name="T105" fmla="*/ T104 w 714"/>
                  <a:gd name="T106" fmla="+- 0 1254 454"/>
                  <a:gd name="T107" fmla="*/ 1254 h 806"/>
                  <a:gd name="T108" fmla="+- 0 11072 10380"/>
                  <a:gd name="T109" fmla="*/ T108 w 714"/>
                  <a:gd name="T110" fmla="+- 0 1247 454"/>
                  <a:gd name="T111" fmla="*/ 1247 h 806"/>
                  <a:gd name="T112" fmla="+- 0 11093 10380"/>
                  <a:gd name="T113" fmla="*/ T112 w 714"/>
                  <a:gd name="T114" fmla="+- 0 1237 454"/>
                  <a:gd name="T115" fmla="*/ 1237 h 806"/>
                  <a:gd name="T116" fmla="+- 0 11083 10380"/>
                  <a:gd name="T117" fmla="*/ T116 w 714"/>
                  <a:gd name="T118" fmla="+- 0 1222 454"/>
                  <a:gd name="T119" fmla="*/ 1222 h 806"/>
                  <a:gd name="T120" fmla="+- 0 11075 10380"/>
                  <a:gd name="T121" fmla="*/ T120 w 714"/>
                  <a:gd name="T122" fmla="+- 0 1205 454"/>
                  <a:gd name="T123" fmla="*/ 1205 h 806"/>
                  <a:gd name="T124" fmla="+- 0 11071 10380"/>
                  <a:gd name="T125" fmla="*/ T124 w 714"/>
                  <a:gd name="T126" fmla="+- 0 1184 454"/>
                  <a:gd name="T127" fmla="*/ 1184 h 806"/>
                  <a:gd name="T128" fmla="+- 0 11069 10380"/>
                  <a:gd name="T129" fmla="*/ T128 w 714"/>
                  <a:gd name="T130" fmla="+- 0 1161 454"/>
                  <a:gd name="T131" fmla="*/ 1161 h 806"/>
                  <a:gd name="T132" fmla="+- 0 11069 10380"/>
                  <a:gd name="T133" fmla="*/ T132 w 714"/>
                  <a:gd name="T134" fmla="+- 0 554 454"/>
                  <a:gd name="T135" fmla="*/ 554 h 806"/>
                  <a:gd name="T136" fmla="+- 0 11071 10380"/>
                  <a:gd name="T137" fmla="*/ T136 w 714"/>
                  <a:gd name="T138" fmla="+- 0 530 454"/>
                  <a:gd name="T139" fmla="*/ 530 h 806"/>
                  <a:gd name="T140" fmla="+- 0 11075 10380"/>
                  <a:gd name="T141" fmla="*/ T140 w 714"/>
                  <a:gd name="T142" fmla="+- 0 509 454"/>
                  <a:gd name="T143" fmla="*/ 509 h 806"/>
                  <a:gd name="T144" fmla="+- 0 11082 10380"/>
                  <a:gd name="T145" fmla="*/ T144 w 714"/>
                  <a:gd name="T146" fmla="+- 0 491 454"/>
                  <a:gd name="T147" fmla="*/ 491 h 806"/>
                  <a:gd name="T148" fmla="+- 0 11092 10380"/>
                  <a:gd name="T149" fmla="*/ T148 w 714"/>
                  <a:gd name="T150" fmla="+- 0 476 454"/>
                  <a:gd name="T151" fmla="*/ 476 h 806"/>
                  <a:gd name="T152" fmla="+- 0 11072 10380"/>
                  <a:gd name="T153" fmla="*/ T152 w 714"/>
                  <a:gd name="T154" fmla="+- 0 466 454"/>
                  <a:gd name="T155" fmla="*/ 466 h 806"/>
                  <a:gd name="T156" fmla="+- 0 11050 10380"/>
                  <a:gd name="T157" fmla="*/ T156 w 714"/>
                  <a:gd name="T158" fmla="+- 0 459 454"/>
                  <a:gd name="T159" fmla="*/ 459 h 806"/>
                  <a:gd name="T160" fmla="+- 0 11027 10380"/>
                  <a:gd name="T161" fmla="*/ T160 w 714"/>
                  <a:gd name="T162" fmla="+- 0 455 454"/>
                  <a:gd name="T163" fmla="*/ 455 h 806"/>
                  <a:gd name="T164" fmla="+- 0 11003 10380"/>
                  <a:gd name="T165" fmla="*/ T164 w 714"/>
                  <a:gd name="T166" fmla="+- 0 454 454"/>
                  <a:gd name="T167" fmla="*/ 454 h 80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Lst>
                <a:rect l="0" t="0" r="r" b="b"/>
                <a:pathLst>
                  <a:path w="714" h="806">
                    <a:moveTo>
                      <a:pt x="623" y="0"/>
                    </a:moveTo>
                    <a:lnTo>
                      <a:pt x="563" y="0"/>
                    </a:lnTo>
                    <a:lnTo>
                      <a:pt x="282" y="652"/>
                    </a:lnTo>
                    <a:lnTo>
                      <a:pt x="149" y="339"/>
                    </a:lnTo>
                    <a:lnTo>
                      <a:pt x="70" y="157"/>
                    </a:lnTo>
                    <a:lnTo>
                      <a:pt x="36" y="79"/>
                    </a:lnTo>
                    <a:lnTo>
                      <a:pt x="20" y="104"/>
                    </a:lnTo>
                    <a:lnTo>
                      <a:pt x="9" y="131"/>
                    </a:lnTo>
                    <a:lnTo>
                      <a:pt x="2" y="160"/>
                    </a:lnTo>
                    <a:lnTo>
                      <a:pt x="0" y="191"/>
                    </a:lnTo>
                    <a:lnTo>
                      <a:pt x="0" y="304"/>
                    </a:lnTo>
                    <a:lnTo>
                      <a:pt x="172" y="702"/>
                    </a:lnTo>
                    <a:lnTo>
                      <a:pt x="218" y="806"/>
                    </a:lnTo>
                    <a:lnTo>
                      <a:pt x="264" y="806"/>
                    </a:lnTo>
                    <a:lnTo>
                      <a:pt x="288" y="754"/>
                    </a:lnTo>
                    <a:lnTo>
                      <a:pt x="356" y="595"/>
                    </a:lnTo>
                    <a:lnTo>
                      <a:pt x="565" y="110"/>
                    </a:lnTo>
                    <a:lnTo>
                      <a:pt x="568" y="100"/>
                    </a:lnTo>
                    <a:lnTo>
                      <a:pt x="568" y="117"/>
                    </a:lnTo>
                    <a:lnTo>
                      <a:pt x="568" y="707"/>
                    </a:lnTo>
                    <a:lnTo>
                      <a:pt x="564" y="742"/>
                    </a:lnTo>
                    <a:lnTo>
                      <a:pt x="553" y="770"/>
                    </a:lnTo>
                    <a:lnTo>
                      <a:pt x="535" y="791"/>
                    </a:lnTo>
                    <a:lnTo>
                      <a:pt x="511" y="806"/>
                    </a:lnTo>
                    <a:lnTo>
                      <a:pt x="623" y="806"/>
                    </a:lnTo>
                    <a:lnTo>
                      <a:pt x="647" y="804"/>
                    </a:lnTo>
                    <a:lnTo>
                      <a:pt x="670" y="800"/>
                    </a:lnTo>
                    <a:lnTo>
                      <a:pt x="692" y="793"/>
                    </a:lnTo>
                    <a:lnTo>
                      <a:pt x="713" y="783"/>
                    </a:lnTo>
                    <a:lnTo>
                      <a:pt x="703" y="768"/>
                    </a:lnTo>
                    <a:lnTo>
                      <a:pt x="695" y="751"/>
                    </a:lnTo>
                    <a:lnTo>
                      <a:pt x="691" y="730"/>
                    </a:lnTo>
                    <a:lnTo>
                      <a:pt x="689" y="707"/>
                    </a:lnTo>
                    <a:lnTo>
                      <a:pt x="689" y="100"/>
                    </a:lnTo>
                    <a:lnTo>
                      <a:pt x="691" y="76"/>
                    </a:lnTo>
                    <a:lnTo>
                      <a:pt x="695" y="55"/>
                    </a:lnTo>
                    <a:lnTo>
                      <a:pt x="702" y="37"/>
                    </a:lnTo>
                    <a:lnTo>
                      <a:pt x="712" y="22"/>
                    </a:lnTo>
                    <a:lnTo>
                      <a:pt x="692" y="12"/>
                    </a:lnTo>
                    <a:lnTo>
                      <a:pt x="670" y="5"/>
                    </a:lnTo>
                    <a:lnTo>
                      <a:pt x="647" y="1"/>
                    </a:lnTo>
                    <a:lnTo>
                      <a:pt x="62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grpSp>
      <p:sp>
        <p:nvSpPr>
          <p:cNvPr id="8" name="Rectangle 7">
            <a:extLst>
              <a:ext uri="{FF2B5EF4-FFF2-40B4-BE49-F238E27FC236}">
                <a16:creationId xmlns:a16="http://schemas.microsoft.com/office/drawing/2014/main" id="{525D97FD-74CD-40CC-A20E-17C713C4215D}"/>
              </a:ext>
            </a:extLst>
          </p:cNvPr>
          <p:cNvSpPr/>
          <p:nvPr userDrawn="1"/>
        </p:nvSpPr>
        <p:spPr>
          <a:xfrm>
            <a:off x="52070" y="0"/>
            <a:ext cx="2493708" cy="33070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G"/>
          </a:p>
        </p:txBody>
      </p:sp>
      <p:sp>
        <p:nvSpPr>
          <p:cNvPr id="11" name="Rectangle 10">
            <a:extLst>
              <a:ext uri="{FF2B5EF4-FFF2-40B4-BE49-F238E27FC236}">
                <a16:creationId xmlns:a16="http://schemas.microsoft.com/office/drawing/2014/main" id="{5AA17C0B-A9F4-40C8-84E3-43568DAC6617}"/>
              </a:ext>
            </a:extLst>
          </p:cNvPr>
          <p:cNvSpPr/>
          <p:nvPr userDrawn="1"/>
        </p:nvSpPr>
        <p:spPr>
          <a:xfrm>
            <a:off x="0" y="0"/>
            <a:ext cx="2992582" cy="3307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G"/>
          </a:p>
        </p:txBody>
      </p:sp>
      <p:sp>
        <p:nvSpPr>
          <p:cNvPr id="9" name="MSIPCMContentMarking" descr="{&quot;HashCode&quot;:-593215277,&quot;Placement&quot;:&quot;Header&quot;,&quot;Top&quot;:0.0,&quot;Left&quot;:0.0,&quot;SlideWidth&quot;:540,&quot;SlideHeight&quot;:780}">
            <a:extLst>
              <a:ext uri="{FF2B5EF4-FFF2-40B4-BE49-F238E27FC236}">
                <a16:creationId xmlns:a16="http://schemas.microsoft.com/office/drawing/2014/main" id="{073B24FF-A678-4D11-B152-3615BB836F64}"/>
              </a:ext>
            </a:extLst>
          </p:cNvPr>
          <p:cNvSpPr txBox="1"/>
          <p:nvPr userDrawn="1"/>
        </p:nvSpPr>
        <p:spPr>
          <a:xfrm>
            <a:off x="0" y="0"/>
            <a:ext cx="2493708" cy="330706"/>
          </a:xfrm>
          <a:prstGeom prst="rect">
            <a:avLst/>
          </a:prstGeom>
          <a:noFill/>
        </p:spPr>
        <p:txBody>
          <a:bodyPr vert="horz" wrap="square" lIns="0" tIns="0" rIns="0" bIns="0" rtlCol="0" anchor="ctr" anchorCtr="1">
            <a:spAutoFit/>
          </a:bodyPr>
          <a:lstStyle/>
          <a:p>
            <a:pPr algn="l">
              <a:spcBef>
                <a:spcPts val="0"/>
              </a:spcBef>
              <a:spcAft>
                <a:spcPts val="0"/>
              </a:spcAft>
            </a:pPr>
            <a:r>
              <a:rPr lang="en-US" sz="1400">
                <a:solidFill>
                  <a:srgbClr val="008000"/>
                </a:solidFill>
                <a:latin typeface="Calibri" panose="020F0502020204030204" pitchFamily="34" charset="0"/>
              </a:rPr>
              <a:t>ARM | Classification:  PUBLIC</a:t>
            </a:r>
          </a:p>
        </p:txBody>
      </p:sp>
    </p:spTree>
    <p:extLst>
      <p:ext uri="{BB962C8B-B14F-4D97-AF65-F5344CB8AC3E}">
        <p14:creationId xmlns:p14="http://schemas.microsoft.com/office/powerpoint/2010/main" val="2782689311"/>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www.arm.com.ng/" TargetMode="External"/><Relationship Id="rId7"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www.arminvestmentcenter.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hart" Target="../charts/chart9.xml"/><Relationship Id="rId4" Type="http://schemas.openxmlformats.org/officeDocument/2006/relationships/chart" Target="../charts/chart8.xml"/></Relationships>
</file>

<file path=ppt/slides/_rels/slide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chart" Target="../charts/chart12.xml"/><Relationship Id="rId4" Type="http://schemas.openxmlformats.org/officeDocument/2006/relationships/chart" Target="../charts/chart11.xml"/></Relationships>
</file>

<file path=ppt/slides/_rels/slide8.xml.rels><?xml version="1.0" encoding="UTF-8" standalone="yes"?>
<Relationships xmlns="http://schemas.openxmlformats.org/package/2006/relationships"><Relationship Id="rId3" Type="http://schemas.openxmlformats.org/officeDocument/2006/relationships/chart" Target="../charts/chart13.xml"/><Relationship Id="rId7" Type="http://schemas.openxmlformats.org/officeDocument/2006/relationships/comments" Target="../comments/comment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chart" Target="../charts/chart16.xml"/><Relationship Id="rId5" Type="http://schemas.openxmlformats.org/officeDocument/2006/relationships/chart" Target="../charts/chart15.xml"/><Relationship Id="rId4" Type="http://schemas.openxmlformats.org/officeDocument/2006/relationships/chart" Target="../charts/char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website&#10;&#10;Description automatically generated">
            <a:extLst>
              <a:ext uri="{FF2B5EF4-FFF2-40B4-BE49-F238E27FC236}">
                <a16:creationId xmlns:a16="http://schemas.microsoft.com/office/drawing/2014/main" id="{D4AFAAA4-6554-422D-9F6E-EB53F135BE07}"/>
              </a:ext>
            </a:extLst>
          </p:cNvPr>
          <p:cNvPicPr>
            <a:picLocks noChangeAspect="1"/>
          </p:cNvPicPr>
          <p:nvPr/>
        </p:nvPicPr>
        <p:blipFill>
          <a:blip r:embed="rId3"/>
          <a:stretch>
            <a:fillRect/>
          </a:stretch>
        </p:blipFill>
        <p:spPr>
          <a:xfrm>
            <a:off x="0" y="42532"/>
            <a:ext cx="6858000" cy="9699172"/>
          </a:xfrm>
          <a:prstGeom prst="rect">
            <a:avLst/>
          </a:prstGeom>
        </p:spPr>
      </p:pic>
      <p:sp>
        <p:nvSpPr>
          <p:cNvPr id="5" name="Rectangle 4">
            <a:extLst>
              <a:ext uri="{FF2B5EF4-FFF2-40B4-BE49-F238E27FC236}">
                <a16:creationId xmlns:a16="http://schemas.microsoft.com/office/drawing/2014/main" id="{D409F488-55B5-42DD-9249-152DC13A6484}"/>
              </a:ext>
            </a:extLst>
          </p:cNvPr>
          <p:cNvSpPr/>
          <p:nvPr/>
        </p:nvSpPr>
        <p:spPr>
          <a:xfrm>
            <a:off x="0" y="7829043"/>
            <a:ext cx="6858000" cy="12266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G"/>
          </a:p>
        </p:txBody>
      </p:sp>
      <p:sp>
        <p:nvSpPr>
          <p:cNvPr id="6" name="TextBox 5">
            <a:extLst>
              <a:ext uri="{FF2B5EF4-FFF2-40B4-BE49-F238E27FC236}">
                <a16:creationId xmlns:a16="http://schemas.microsoft.com/office/drawing/2014/main" id="{67ECB7A8-CFA6-4402-AA90-EFBD4D4E3DD6}"/>
              </a:ext>
            </a:extLst>
          </p:cNvPr>
          <p:cNvSpPr txBox="1"/>
          <p:nvPr/>
        </p:nvSpPr>
        <p:spPr>
          <a:xfrm>
            <a:off x="390291" y="7829043"/>
            <a:ext cx="5274529" cy="584775"/>
          </a:xfrm>
          <a:prstGeom prst="rect">
            <a:avLst/>
          </a:prstGeom>
          <a:noFill/>
        </p:spPr>
        <p:txBody>
          <a:bodyPr wrap="square" rtlCol="0">
            <a:spAutoFit/>
          </a:bodyPr>
          <a:lstStyle/>
          <a:p>
            <a:r>
              <a:rPr lang="en-US" sz="3200" b="1">
                <a:solidFill>
                  <a:srgbClr val="A41857"/>
                </a:solidFill>
                <a:latin typeface="Avenir Next LT Pro" panose="020B0504020202020204" pitchFamily="34" charset="0"/>
              </a:rPr>
              <a:t>Mutual Funds Factsheet</a:t>
            </a:r>
            <a:endParaRPr lang="en-NG" sz="3200" b="1">
              <a:solidFill>
                <a:srgbClr val="A41857"/>
              </a:solidFill>
              <a:latin typeface="Avenir Next LT Pro" panose="020B0504020202020204" pitchFamily="34" charset="0"/>
            </a:endParaRPr>
          </a:p>
        </p:txBody>
      </p:sp>
      <p:sp>
        <p:nvSpPr>
          <p:cNvPr id="13" name="TextBox 12">
            <a:extLst>
              <a:ext uri="{FF2B5EF4-FFF2-40B4-BE49-F238E27FC236}">
                <a16:creationId xmlns:a16="http://schemas.microsoft.com/office/drawing/2014/main" id="{AA99BA1B-C26F-44BA-9E33-F1B79C7B1974}"/>
              </a:ext>
            </a:extLst>
          </p:cNvPr>
          <p:cNvSpPr txBox="1"/>
          <p:nvPr/>
        </p:nvSpPr>
        <p:spPr>
          <a:xfrm>
            <a:off x="390290" y="8321841"/>
            <a:ext cx="4315523" cy="523220"/>
          </a:xfrm>
          <a:prstGeom prst="rect">
            <a:avLst/>
          </a:prstGeom>
          <a:noFill/>
        </p:spPr>
        <p:txBody>
          <a:bodyPr wrap="square" lIns="91440" tIns="45720" rIns="91440" bIns="45720" rtlCol="0" anchor="t">
            <a:spAutoFit/>
          </a:bodyPr>
          <a:lstStyle/>
          <a:p>
            <a:r>
              <a:rPr lang="en-US" sz="2800">
                <a:solidFill>
                  <a:srgbClr val="A41857"/>
                </a:solidFill>
                <a:latin typeface="Avenir Next LT Pro"/>
              </a:rPr>
              <a:t>May 2022</a:t>
            </a:r>
            <a:endParaRPr lang="en-NG" sz="2800">
              <a:solidFill>
                <a:srgbClr val="A41857"/>
              </a:solidFill>
              <a:latin typeface="Avenir Next LT Pro"/>
            </a:endParaRPr>
          </a:p>
        </p:txBody>
      </p:sp>
      <p:sp>
        <p:nvSpPr>
          <p:cNvPr id="2" name="Rectangle 2">
            <a:extLst>
              <a:ext uri="{FF2B5EF4-FFF2-40B4-BE49-F238E27FC236}">
                <a16:creationId xmlns:a16="http://schemas.microsoft.com/office/drawing/2014/main" id="{C4D2ABB0-0C44-4872-A0D6-8FF95D174AA0}"/>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NG"/>
          </a:p>
        </p:txBody>
      </p:sp>
      <p:sp>
        <p:nvSpPr>
          <p:cNvPr id="4" name="TextBox 3">
            <a:extLst>
              <a:ext uri="{FF2B5EF4-FFF2-40B4-BE49-F238E27FC236}">
                <a16:creationId xmlns:a16="http://schemas.microsoft.com/office/drawing/2014/main" id="{C4BAB03D-2AB8-C5CD-AA46-D2946CDFAA0D}"/>
              </a:ext>
            </a:extLst>
          </p:cNvPr>
          <p:cNvSpPr txBox="1"/>
          <p:nvPr/>
        </p:nvSpPr>
        <p:spPr>
          <a:xfrm>
            <a:off x="2057399" y="4724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Click to add text</a:t>
            </a:r>
          </a:p>
        </p:txBody>
      </p:sp>
    </p:spTree>
    <p:extLst>
      <p:ext uri="{BB962C8B-B14F-4D97-AF65-F5344CB8AC3E}">
        <p14:creationId xmlns:p14="http://schemas.microsoft.com/office/powerpoint/2010/main" val="3563162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5">
            <a:extLst>
              <a:ext uri="{FF2B5EF4-FFF2-40B4-BE49-F238E27FC236}">
                <a16:creationId xmlns:a16="http://schemas.microsoft.com/office/drawing/2014/main" id="{2C41CF3F-18BB-4D81-AFFB-04A54AC92926}"/>
              </a:ext>
            </a:extLst>
          </p:cNvPr>
          <p:cNvSpPr/>
          <p:nvPr/>
        </p:nvSpPr>
        <p:spPr>
          <a:xfrm>
            <a:off x="0" y="0"/>
            <a:ext cx="6858000" cy="9905999"/>
          </a:xfrm>
          <a:custGeom>
            <a:avLst/>
            <a:gdLst/>
            <a:ahLst/>
            <a:cxnLst/>
            <a:rect l="l" t="t" r="r" b="b"/>
            <a:pathLst>
              <a:path w="7560309" h="4068445">
                <a:moveTo>
                  <a:pt x="0" y="4068013"/>
                </a:moveTo>
                <a:lnTo>
                  <a:pt x="7559992" y="4068013"/>
                </a:lnTo>
                <a:lnTo>
                  <a:pt x="7559992" y="0"/>
                </a:lnTo>
                <a:lnTo>
                  <a:pt x="0" y="0"/>
                </a:lnTo>
                <a:lnTo>
                  <a:pt x="0" y="4068013"/>
                </a:lnTo>
                <a:close/>
              </a:path>
            </a:pathLst>
          </a:custGeom>
          <a:solidFill>
            <a:srgbClr val="000000"/>
          </a:solidFill>
        </p:spPr>
        <p:txBody>
          <a:bodyPr wrap="square" lIns="0" tIns="0" rIns="0" bIns="0" rtlCol="0"/>
          <a:lstStyle/>
          <a:p>
            <a:endParaRPr/>
          </a:p>
        </p:txBody>
      </p:sp>
      <p:sp>
        <p:nvSpPr>
          <p:cNvPr id="9" name="object 8">
            <a:extLst>
              <a:ext uri="{FF2B5EF4-FFF2-40B4-BE49-F238E27FC236}">
                <a16:creationId xmlns:a16="http://schemas.microsoft.com/office/drawing/2014/main" id="{0E6F43A9-0F4F-405D-ACCD-A17AB14D0257}"/>
              </a:ext>
            </a:extLst>
          </p:cNvPr>
          <p:cNvSpPr txBox="1"/>
          <p:nvPr/>
        </p:nvSpPr>
        <p:spPr>
          <a:xfrm>
            <a:off x="563298" y="4451700"/>
            <a:ext cx="2479675" cy="2058035"/>
          </a:xfrm>
          <a:prstGeom prst="rect">
            <a:avLst/>
          </a:prstGeom>
        </p:spPr>
        <p:txBody>
          <a:bodyPr vert="horz" wrap="square" lIns="0" tIns="99695" rIns="0" bIns="0" rtlCol="0">
            <a:spAutoFit/>
          </a:bodyPr>
          <a:lstStyle/>
          <a:p>
            <a:pPr marL="12700">
              <a:lnSpc>
                <a:spcPct val="100000"/>
              </a:lnSpc>
              <a:spcBef>
                <a:spcPts val="785"/>
              </a:spcBef>
            </a:pPr>
            <a:r>
              <a:rPr sz="1400" b="0">
                <a:solidFill>
                  <a:srgbClr val="B9A995"/>
                </a:solidFill>
                <a:latin typeface="Avenir 85 Heavy"/>
                <a:cs typeface="Avenir 85 Heavy"/>
              </a:rPr>
              <a:t>ARM</a:t>
            </a:r>
            <a:r>
              <a:rPr sz="1400" b="0" spc="-35">
                <a:solidFill>
                  <a:srgbClr val="B9A995"/>
                </a:solidFill>
                <a:latin typeface="Avenir 85 Heavy"/>
                <a:cs typeface="Avenir 85 Heavy"/>
              </a:rPr>
              <a:t> </a:t>
            </a:r>
            <a:r>
              <a:rPr sz="1400" b="0">
                <a:solidFill>
                  <a:srgbClr val="B9A995"/>
                </a:solidFill>
                <a:latin typeface="Avenir 85 Heavy"/>
                <a:cs typeface="Avenir 85 Heavy"/>
              </a:rPr>
              <a:t>Investment</a:t>
            </a:r>
            <a:r>
              <a:rPr sz="1400" b="0" spc="-30">
                <a:solidFill>
                  <a:srgbClr val="B9A995"/>
                </a:solidFill>
                <a:latin typeface="Avenir 85 Heavy"/>
                <a:cs typeface="Avenir 85 Heavy"/>
              </a:rPr>
              <a:t> </a:t>
            </a:r>
            <a:r>
              <a:rPr sz="1400" b="0">
                <a:solidFill>
                  <a:srgbClr val="B9A995"/>
                </a:solidFill>
                <a:latin typeface="Avenir 85 Heavy"/>
                <a:cs typeface="Avenir 85 Heavy"/>
              </a:rPr>
              <a:t>Managers</a:t>
            </a:r>
            <a:endParaRPr sz="1400">
              <a:latin typeface="Avenir 85 Heavy"/>
              <a:cs typeface="Avenir 85 Heavy"/>
            </a:endParaRPr>
          </a:p>
          <a:p>
            <a:pPr marL="12700">
              <a:lnSpc>
                <a:spcPct val="100000"/>
              </a:lnSpc>
              <a:spcBef>
                <a:spcPts val="690"/>
              </a:spcBef>
            </a:pPr>
            <a:r>
              <a:rPr sz="1400">
                <a:solidFill>
                  <a:srgbClr val="FFFFFF"/>
                </a:solidFill>
                <a:latin typeface="Avenir 35 Light"/>
                <a:cs typeface="Avenir 35 Light"/>
              </a:rPr>
              <a:t>1,</a:t>
            </a:r>
            <a:r>
              <a:rPr sz="1400" spc="-35">
                <a:solidFill>
                  <a:srgbClr val="FFFFFF"/>
                </a:solidFill>
                <a:latin typeface="Avenir 35 Light"/>
                <a:cs typeface="Avenir 35 Light"/>
              </a:rPr>
              <a:t> </a:t>
            </a:r>
            <a:r>
              <a:rPr sz="1400">
                <a:solidFill>
                  <a:srgbClr val="FFFFFF"/>
                </a:solidFill>
                <a:latin typeface="Avenir 35 Light"/>
                <a:cs typeface="Avenir 35 Light"/>
              </a:rPr>
              <a:t>Mekunwen</a:t>
            </a:r>
            <a:r>
              <a:rPr sz="1400" spc="-30">
                <a:solidFill>
                  <a:srgbClr val="FFFFFF"/>
                </a:solidFill>
                <a:latin typeface="Avenir 35 Light"/>
                <a:cs typeface="Avenir 35 Light"/>
              </a:rPr>
              <a:t> </a:t>
            </a:r>
            <a:r>
              <a:rPr sz="1400">
                <a:solidFill>
                  <a:srgbClr val="FFFFFF"/>
                </a:solidFill>
                <a:latin typeface="Avenir 35 Light"/>
                <a:cs typeface="Avenir 35 Light"/>
              </a:rPr>
              <a:t>Road,</a:t>
            </a:r>
            <a:endParaRPr sz="1400">
              <a:latin typeface="Avenir 35 Light"/>
              <a:cs typeface="Avenir 35 Light"/>
            </a:endParaRPr>
          </a:p>
          <a:p>
            <a:pPr marL="12700" marR="255270">
              <a:lnSpc>
                <a:spcPct val="107200"/>
              </a:lnSpc>
            </a:pPr>
            <a:r>
              <a:rPr sz="1400" spc="-10">
                <a:solidFill>
                  <a:srgbClr val="FFFFFF"/>
                </a:solidFill>
                <a:latin typeface="Avenir 35 Light"/>
                <a:cs typeface="Avenir 35 Light"/>
              </a:rPr>
              <a:t>Off</a:t>
            </a:r>
            <a:r>
              <a:rPr sz="1400" spc="-35">
                <a:solidFill>
                  <a:srgbClr val="FFFFFF"/>
                </a:solidFill>
                <a:latin typeface="Avenir 35 Light"/>
                <a:cs typeface="Avenir 35 Light"/>
              </a:rPr>
              <a:t> </a:t>
            </a:r>
            <a:r>
              <a:rPr sz="1400">
                <a:solidFill>
                  <a:srgbClr val="FFFFFF"/>
                </a:solidFill>
                <a:latin typeface="Avenir 35 Light"/>
                <a:cs typeface="Avenir 35 Light"/>
              </a:rPr>
              <a:t>Oyinkan</a:t>
            </a:r>
            <a:r>
              <a:rPr sz="1400" spc="-35">
                <a:solidFill>
                  <a:srgbClr val="FFFFFF"/>
                </a:solidFill>
                <a:latin typeface="Avenir 35 Light"/>
                <a:cs typeface="Avenir 35 Light"/>
              </a:rPr>
              <a:t> </a:t>
            </a:r>
            <a:r>
              <a:rPr sz="1400">
                <a:solidFill>
                  <a:srgbClr val="FFFFFF"/>
                </a:solidFill>
                <a:latin typeface="Avenir 35 Light"/>
                <a:cs typeface="Avenir 35 Light"/>
              </a:rPr>
              <a:t>Abayomi</a:t>
            </a:r>
            <a:r>
              <a:rPr sz="1400" spc="-30">
                <a:solidFill>
                  <a:srgbClr val="FFFFFF"/>
                </a:solidFill>
                <a:latin typeface="Avenir 35 Light"/>
                <a:cs typeface="Avenir 35 Light"/>
              </a:rPr>
              <a:t> </a:t>
            </a:r>
            <a:r>
              <a:rPr sz="1400">
                <a:solidFill>
                  <a:srgbClr val="FFFFFF"/>
                </a:solidFill>
                <a:latin typeface="Avenir 35 Light"/>
                <a:cs typeface="Avenir 35 Light"/>
              </a:rPr>
              <a:t>Drive, </a:t>
            </a:r>
            <a:r>
              <a:rPr sz="1400" spc="-350">
                <a:solidFill>
                  <a:srgbClr val="FFFFFF"/>
                </a:solidFill>
                <a:latin typeface="Avenir 35 Light"/>
                <a:cs typeface="Avenir 35 Light"/>
              </a:rPr>
              <a:t> </a:t>
            </a:r>
            <a:r>
              <a:rPr sz="1400">
                <a:solidFill>
                  <a:srgbClr val="FFFFFF"/>
                </a:solidFill>
                <a:latin typeface="Avenir 35 Light"/>
                <a:cs typeface="Avenir 35 Light"/>
              </a:rPr>
              <a:t>Ikoyi,</a:t>
            </a:r>
            <a:r>
              <a:rPr sz="1400" spc="-5">
                <a:solidFill>
                  <a:srgbClr val="FFFFFF"/>
                </a:solidFill>
                <a:latin typeface="Avenir 35 Light"/>
                <a:cs typeface="Avenir 35 Light"/>
              </a:rPr>
              <a:t> </a:t>
            </a:r>
            <a:r>
              <a:rPr sz="1400">
                <a:solidFill>
                  <a:srgbClr val="FFFFFF"/>
                </a:solidFill>
                <a:latin typeface="Avenir 35 Light"/>
                <a:cs typeface="Avenir 35 Light"/>
              </a:rPr>
              <a:t>Lagos</a:t>
            </a:r>
            <a:endParaRPr sz="1400">
              <a:latin typeface="Avenir 35 Light"/>
              <a:cs typeface="Avenir 35 Light"/>
            </a:endParaRPr>
          </a:p>
          <a:p>
            <a:pPr marL="12700">
              <a:lnSpc>
                <a:spcPct val="100000"/>
              </a:lnSpc>
              <a:spcBef>
                <a:spcPts val="1250"/>
              </a:spcBef>
            </a:pPr>
            <a:r>
              <a:rPr sz="1400">
                <a:solidFill>
                  <a:srgbClr val="FFFFFF"/>
                </a:solidFill>
                <a:latin typeface="Avenir 35 Light"/>
                <a:cs typeface="Avenir 35 Light"/>
              </a:rPr>
              <a:t>01</a:t>
            </a:r>
            <a:r>
              <a:rPr sz="1400" spc="-20">
                <a:solidFill>
                  <a:srgbClr val="FFFFFF"/>
                </a:solidFill>
                <a:latin typeface="Avenir 35 Light"/>
                <a:cs typeface="Avenir 35 Light"/>
              </a:rPr>
              <a:t> </a:t>
            </a:r>
            <a:r>
              <a:rPr sz="1400">
                <a:solidFill>
                  <a:srgbClr val="FFFFFF"/>
                </a:solidFill>
                <a:latin typeface="Avenir 35 Light"/>
                <a:cs typeface="Avenir 35 Light"/>
              </a:rPr>
              <a:t>270</a:t>
            </a:r>
            <a:r>
              <a:rPr sz="1400" spc="-15">
                <a:solidFill>
                  <a:srgbClr val="FFFFFF"/>
                </a:solidFill>
                <a:latin typeface="Avenir 35 Light"/>
                <a:cs typeface="Avenir 35 Light"/>
              </a:rPr>
              <a:t> </a:t>
            </a:r>
            <a:r>
              <a:rPr sz="1400">
                <a:solidFill>
                  <a:srgbClr val="FFFFFF"/>
                </a:solidFill>
                <a:latin typeface="Avenir 35 Light"/>
                <a:cs typeface="Avenir 35 Light"/>
              </a:rPr>
              <a:t>1096,</a:t>
            </a:r>
            <a:r>
              <a:rPr sz="1400" spc="-15">
                <a:solidFill>
                  <a:srgbClr val="FFFFFF"/>
                </a:solidFill>
                <a:latin typeface="Avenir 35 Light"/>
                <a:cs typeface="Avenir 35 Light"/>
              </a:rPr>
              <a:t> </a:t>
            </a:r>
            <a:r>
              <a:rPr sz="1400">
                <a:solidFill>
                  <a:srgbClr val="FFFFFF"/>
                </a:solidFill>
                <a:latin typeface="Avenir 35 Light"/>
                <a:cs typeface="Avenir 35 Light"/>
              </a:rPr>
              <a:t>01</a:t>
            </a:r>
            <a:r>
              <a:rPr sz="1400" spc="-15">
                <a:solidFill>
                  <a:srgbClr val="FFFFFF"/>
                </a:solidFill>
                <a:latin typeface="Avenir 35 Light"/>
                <a:cs typeface="Avenir 35 Light"/>
              </a:rPr>
              <a:t> </a:t>
            </a:r>
            <a:r>
              <a:rPr sz="1400">
                <a:solidFill>
                  <a:srgbClr val="FFFFFF"/>
                </a:solidFill>
                <a:latin typeface="Avenir 35 Light"/>
                <a:cs typeface="Avenir 35 Light"/>
              </a:rPr>
              <a:t>448</a:t>
            </a:r>
            <a:r>
              <a:rPr sz="1400" spc="-15">
                <a:solidFill>
                  <a:srgbClr val="FFFFFF"/>
                </a:solidFill>
                <a:latin typeface="Avenir 35 Light"/>
                <a:cs typeface="Avenir 35 Light"/>
              </a:rPr>
              <a:t> </a:t>
            </a:r>
            <a:r>
              <a:rPr sz="1400">
                <a:solidFill>
                  <a:srgbClr val="FFFFFF"/>
                </a:solidFill>
                <a:latin typeface="Avenir 35 Light"/>
                <a:cs typeface="Avenir 35 Light"/>
              </a:rPr>
              <a:t>8282</a:t>
            </a:r>
            <a:endParaRPr sz="1400">
              <a:latin typeface="Avenir 35 Light"/>
              <a:cs typeface="Avenir 35 Light"/>
            </a:endParaRPr>
          </a:p>
          <a:p>
            <a:pPr marL="12700" marR="5080">
              <a:lnSpc>
                <a:spcPct val="107200"/>
              </a:lnSpc>
              <a:spcBef>
                <a:spcPts val="1135"/>
              </a:spcBef>
            </a:pPr>
            <a:r>
              <a:rPr sz="1400" spc="-10">
                <a:solidFill>
                  <a:srgbClr val="B9A995"/>
                </a:solidFill>
                <a:latin typeface="Avenir 35 Light"/>
                <a:cs typeface="Avenir 35 Light"/>
                <a:hlinkClick r:id="rId3"/>
              </a:rPr>
              <a:t>www.arm.com.ng </a:t>
            </a:r>
            <a:r>
              <a:rPr sz="1400" spc="-5">
                <a:solidFill>
                  <a:srgbClr val="B9A995"/>
                </a:solidFill>
                <a:latin typeface="Avenir 35 Light"/>
                <a:cs typeface="Avenir 35 Light"/>
              </a:rPr>
              <a:t> </a:t>
            </a:r>
            <a:r>
              <a:rPr sz="1400">
                <a:solidFill>
                  <a:srgbClr val="B9A995"/>
                </a:solidFill>
                <a:latin typeface="Avenir 35 Light"/>
                <a:cs typeface="Avenir 35 Light"/>
                <a:hlinkClick r:id="rId4"/>
              </a:rPr>
              <a:t>ww</a:t>
            </a:r>
            <a:r>
              <a:rPr sz="1400" spc="-80">
                <a:solidFill>
                  <a:srgbClr val="B9A995"/>
                </a:solidFill>
                <a:latin typeface="Avenir 35 Light"/>
                <a:cs typeface="Avenir 35 Light"/>
                <a:hlinkClick r:id="rId4"/>
              </a:rPr>
              <a:t>w</a:t>
            </a:r>
            <a:r>
              <a:rPr sz="1400">
                <a:solidFill>
                  <a:srgbClr val="B9A995"/>
                </a:solidFill>
                <a:latin typeface="Avenir 35 Light"/>
                <a:cs typeface="Avenir 35 Light"/>
                <a:hlinkClick r:id="rId4"/>
              </a:rPr>
              <a:t>.arminvestmentcente</a:t>
            </a:r>
            <a:r>
              <a:rPr sz="1400" spc="-130">
                <a:solidFill>
                  <a:srgbClr val="B9A995"/>
                </a:solidFill>
                <a:latin typeface="Avenir 35 Light"/>
                <a:cs typeface="Avenir 35 Light"/>
                <a:hlinkClick r:id="rId4"/>
              </a:rPr>
              <a:t>r</a:t>
            </a:r>
            <a:r>
              <a:rPr sz="1400">
                <a:solidFill>
                  <a:srgbClr val="B9A995"/>
                </a:solidFill>
                <a:latin typeface="Avenir 35 Light"/>
                <a:cs typeface="Avenir 35 Light"/>
                <a:hlinkClick r:id="rId4"/>
              </a:rPr>
              <a:t>.com</a:t>
            </a:r>
            <a:endParaRPr sz="1400">
              <a:latin typeface="Avenir 35 Light"/>
              <a:cs typeface="Avenir 35 Light"/>
            </a:endParaRPr>
          </a:p>
        </p:txBody>
      </p:sp>
      <p:grpSp>
        <p:nvGrpSpPr>
          <p:cNvPr id="10" name="object 9">
            <a:extLst>
              <a:ext uri="{FF2B5EF4-FFF2-40B4-BE49-F238E27FC236}">
                <a16:creationId xmlns:a16="http://schemas.microsoft.com/office/drawing/2014/main" id="{8B1108D9-B9D4-4C8B-8B60-0B953E44A5B8}"/>
              </a:ext>
            </a:extLst>
          </p:cNvPr>
          <p:cNvGrpSpPr/>
          <p:nvPr/>
        </p:nvGrpSpPr>
        <p:grpSpPr>
          <a:xfrm>
            <a:off x="575996" y="3432072"/>
            <a:ext cx="1593215" cy="757555"/>
            <a:chOff x="575997" y="6327138"/>
            <a:chExt cx="1593215" cy="757555"/>
          </a:xfrm>
        </p:grpSpPr>
        <p:sp>
          <p:nvSpPr>
            <p:cNvPr id="11" name="object 10">
              <a:extLst>
                <a:ext uri="{FF2B5EF4-FFF2-40B4-BE49-F238E27FC236}">
                  <a16:creationId xmlns:a16="http://schemas.microsoft.com/office/drawing/2014/main" id="{368F6E42-12C0-4FA1-9D96-10A920160B21}"/>
                </a:ext>
              </a:extLst>
            </p:cNvPr>
            <p:cNvSpPr/>
            <p:nvPr/>
          </p:nvSpPr>
          <p:spPr>
            <a:xfrm>
              <a:off x="576021" y="6327138"/>
              <a:ext cx="481965" cy="476884"/>
            </a:xfrm>
            <a:custGeom>
              <a:avLst/>
              <a:gdLst/>
              <a:ahLst/>
              <a:cxnLst/>
              <a:rect l="l" t="t" r="r" b="b"/>
              <a:pathLst>
                <a:path w="481965" h="476884">
                  <a:moveTo>
                    <a:pt x="368465" y="0"/>
                  </a:moveTo>
                  <a:lnTo>
                    <a:pt x="113068" y="0"/>
                  </a:lnTo>
                  <a:lnTo>
                    <a:pt x="69051" y="8885"/>
                  </a:lnTo>
                  <a:lnTo>
                    <a:pt x="33112" y="33118"/>
                  </a:lnTo>
                  <a:lnTo>
                    <a:pt x="8883" y="69062"/>
                  </a:lnTo>
                  <a:lnTo>
                    <a:pt x="0" y="113080"/>
                  </a:lnTo>
                  <a:lnTo>
                    <a:pt x="0" y="363270"/>
                  </a:lnTo>
                  <a:lnTo>
                    <a:pt x="8883" y="407282"/>
                  </a:lnTo>
                  <a:lnTo>
                    <a:pt x="33112" y="443222"/>
                  </a:lnTo>
                  <a:lnTo>
                    <a:pt x="69051" y="467453"/>
                  </a:lnTo>
                  <a:lnTo>
                    <a:pt x="113068" y="476338"/>
                  </a:lnTo>
                  <a:lnTo>
                    <a:pt x="368465" y="476338"/>
                  </a:lnTo>
                  <a:lnTo>
                    <a:pt x="412483" y="467453"/>
                  </a:lnTo>
                  <a:lnTo>
                    <a:pt x="448427" y="443222"/>
                  </a:lnTo>
                  <a:lnTo>
                    <a:pt x="472660" y="407282"/>
                  </a:lnTo>
                  <a:lnTo>
                    <a:pt x="481545" y="363270"/>
                  </a:lnTo>
                  <a:lnTo>
                    <a:pt x="481545" y="113080"/>
                  </a:lnTo>
                  <a:lnTo>
                    <a:pt x="472660" y="69062"/>
                  </a:lnTo>
                  <a:lnTo>
                    <a:pt x="448427" y="33118"/>
                  </a:lnTo>
                  <a:lnTo>
                    <a:pt x="412483" y="8885"/>
                  </a:lnTo>
                  <a:lnTo>
                    <a:pt x="368465" y="0"/>
                  </a:lnTo>
                  <a:close/>
                </a:path>
              </a:pathLst>
            </a:custGeom>
            <a:solidFill>
              <a:srgbClr val="FFFFFF"/>
            </a:solidFill>
          </p:spPr>
          <p:txBody>
            <a:bodyPr wrap="square" lIns="0" tIns="0" rIns="0" bIns="0" rtlCol="0"/>
            <a:lstStyle/>
            <a:p>
              <a:endParaRPr/>
            </a:p>
          </p:txBody>
        </p:sp>
        <p:sp>
          <p:nvSpPr>
            <p:cNvPr id="12" name="object 11">
              <a:extLst>
                <a:ext uri="{FF2B5EF4-FFF2-40B4-BE49-F238E27FC236}">
                  <a16:creationId xmlns:a16="http://schemas.microsoft.com/office/drawing/2014/main" id="{3B1A4007-5A4F-4553-A062-CFC123710213}"/>
                </a:ext>
              </a:extLst>
            </p:cNvPr>
            <p:cNvSpPr/>
            <p:nvPr/>
          </p:nvSpPr>
          <p:spPr>
            <a:xfrm>
              <a:off x="575997" y="6327144"/>
              <a:ext cx="384810" cy="476884"/>
            </a:xfrm>
            <a:custGeom>
              <a:avLst/>
              <a:gdLst/>
              <a:ahLst/>
              <a:cxnLst/>
              <a:rect l="l" t="t" r="r" b="b"/>
              <a:pathLst>
                <a:path w="384809" h="476884">
                  <a:moveTo>
                    <a:pt x="153466" y="0"/>
                  </a:moveTo>
                  <a:lnTo>
                    <a:pt x="107810" y="25"/>
                  </a:lnTo>
                  <a:lnTo>
                    <a:pt x="25" y="251713"/>
                  </a:lnTo>
                  <a:lnTo>
                    <a:pt x="0" y="320662"/>
                  </a:lnTo>
                  <a:lnTo>
                    <a:pt x="105460" y="74002"/>
                  </a:lnTo>
                  <a:lnTo>
                    <a:pt x="252844" y="417855"/>
                  </a:lnTo>
                  <a:lnTo>
                    <a:pt x="258413" y="440344"/>
                  </a:lnTo>
                  <a:lnTo>
                    <a:pt x="255852" y="457087"/>
                  </a:lnTo>
                  <a:lnTo>
                    <a:pt x="247916" y="468831"/>
                  </a:lnTo>
                  <a:lnTo>
                    <a:pt x="237363" y="476326"/>
                  </a:lnTo>
                  <a:lnTo>
                    <a:pt x="384556" y="476326"/>
                  </a:lnTo>
                  <a:lnTo>
                    <a:pt x="370031" y="467329"/>
                  </a:lnTo>
                  <a:lnTo>
                    <a:pt x="356115" y="454339"/>
                  </a:lnTo>
                  <a:lnTo>
                    <a:pt x="343431" y="437610"/>
                  </a:lnTo>
                  <a:lnTo>
                    <a:pt x="332600" y="417398"/>
                  </a:lnTo>
                  <a:lnTo>
                    <a:pt x="153466" y="0"/>
                  </a:lnTo>
                  <a:close/>
                </a:path>
              </a:pathLst>
            </a:custGeom>
            <a:solidFill>
              <a:srgbClr val="000000"/>
            </a:solidFill>
          </p:spPr>
          <p:txBody>
            <a:bodyPr wrap="square" lIns="0" tIns="0" rIns="0" bIns="0" rtlCol="0"/>
            <a:lstStyle/>
            <a:p>
              <a:endParaRPr/>
            </a:p>
          </p:txBody>
        </p:sp>
        <p:sp>
          <p:nvSpPr>
            <p:cNvPr id="13" name="object 12">
              <a:extLst>
                <a:ext uri="{FF2B5EF4-FFF2-40B4-BE49-F238E27FC236}">
                  <a16:creationId xmlns:a16="http://schemas.microsoft.com/office/drawing/2014/main" id="{E2870F99-4CB1-4F26-A72D-6AD70440CA61}"/>
                </a:ext>
              </a:extLst>
            </p:cNvPr>
            <p:cNvSpPr/>
            <p:nvPr/>
          </p:nvSpPr>
          <p:spPr>
            <a:xfrm>
              <a:off x="1131658" y="6327138"/>
              <a:ext cx="481965" cy="476884"/>
            </a:xfrm>
            <a:custGeom>
              <a:avLst/>
              <a:gdLst/>
              <a:ahLst/>
              <a:cxnLst/>
              <a:rect l="l" t="t" r="r" b="b"/>
              <a:pathLst>
                <a:path w="481965" h="476884">
                  <a:moveTo>
                    <a:pt x="368490" y="0"/>
                  </a:moveTo>
                  <a:lnTo>
                    <a:pt x="113068" y="0"/>
                  </a:lnTo>
                  <a:lnTo>
                    <a:pt x="69056" y="8885"/>
                  </a:lnTo>
                  <a:lnTo>
                    <a:pt x="33116" y="33118"/>
                  </a:lnTo>
                  <a:lnTo>
                    <a:pt x="8885" y="69062"/>
                  </a:lnTo>
                  <a:lnTo>
                    <a:pt x="0" y="113080"/>
                  </a:lnTo>
                  <a:lnTo>
                    <a:pt x="0" y="363270"/>
                  </a:lnTo>
                  <a:lnTo>
                    <a:pt x="8885" y="407282"/>
                  </a:lnTo>
                  <a:lnTo>
                    <a:pt x="33116" y="443222"/>
                  </a:lnTo>
                  <a:lnTo>
                    <a:pt x="69056" y="467453"/>
                  </a:lnTo>
                  <a:lnTo>
                    <a:pt x="113068" y="476338"/>
                  </a:lnTo>
                  <a:lnTo>
                    <a:pt x="368490" y="476338"/>
                  </a:lnTo>
                  <a:lnTo>
                    <a:pt x="412496" y="467453"/>
                  </a:lnTo>
                  <a:lnTo>
                    <a:pt x="448437" y="443222"/>
                  </a:lnTo>
                  <a:lnTo>
                    <a:pt x="472671" y="407282"/>
                  </a:lnTo>
                  <a:lnTo>
                    <a:pt x="481558" y="363270"/>
                  </a:lnTo>
                  <a:lnTo>
                    <a:pt x="481558" y="113080"/>
                  </a:lnTo>
                  <a:lnTo>
                    <a:pt x="472671" y="69062"/>
                  </a:lnTo>
                  <a:lnTo>
                    <a:pt x="448437" y="33118"/>
                  </a:lnTo>
                  <a:lnTo>
                    <a:pt x="412496" y="8885"/>
                  </a:lnTo>
                  <a:lnTo>
                    <a:pt x="368490" y="0"/>
                  </a:lnTo>
                  <a:close/>
                </a:path>
              </a:pathLst>
            </a:custGeom>
            <a:solidFill>
              <a:srgbClr val="FFFFFF"/>
            </a:solidFill>
          </p:spPr>
          <p:txBody>
            <a:bodyPr wrap="square" lIns="0" tIns="0" rIns="0" bIns="0" rtlCol="0"/>
            <a:lstStyle/>
            <a:p>
              <a:endParaRPr/>
            </a:p>
          </p:txBody>
        </p:sp>
        <p:sp>
          <p:nvSpPr>
            <p:cNvPr id="16" name="object 13">
              <a:extLst>
                <a:ext uri="{FF2B5EF4-FFF2-40B4-BE49-F238E27FC236}">
                  <a16:creationId xmlns:a16="http://schemas.microsoft.com/office/drawing/2014/main" id="{BFCE8E67-3594-4D4C-8391-D56ADFD3E735}"/>
                </a:ext>
              </a:extLst>
            </p:cNvPr>
            <p:cNvSpPr/>
            <p:nvPr/>
          </p:nvSpPr>
          <p:spPr>
            <a:xfrm>
              <a:off x="1131655" y="6327149"/>
              <a:ext cx="352425" cy="476884"/>
            </a:xfrm>
            <a:custGeom>
              <a:avLst/>
              <a:gdLst/>
              <a:ahLst/>
              <a:cxnLst/>
              <a:rect l="l" t="t" r="r" b="b"/>
              <a:pathLst>
                <a:path w="352425" h="476884">
                  <a:moveTo>
                    <a:pt x="186385" y="25"/>
                  </a:moveTo>
                  <a:lnTo>
                    <a:pt x="94868" y="0"/>
                  </a:lnTo>
                  <a:lnTo>
                    <a:pt x="131683" y="14182"/>
                  </a:lnTo>
                  <a:lnTo>
                    <a:pt x="158030" y="38711"/>
                  </a:lnTo>
                  <a:lnTo>
                    <a:pt x="173869" y="71500"/>
                  </a:lnTo>
                  <a:lnTo>
                    <a:pt x="179158" y="110464"/>
                  </a:lnTo>
                  <a:lnTo>
                    <a:pt x="170531" y="165593"/>
                  </a:lnTo>
                  <a:lnTo>
                    <a:pt x="145715" y="203109"/>
                  </a:lnTo>
                  <a:lnTo>
                    <a:pt x="106308" y="224516"/>
                  </a:lnTo>
                  <a:lnTo>
                    <a:pt x="53911" y="231317"/>
                  </a:lnTo>
                  <a:lnTo>
                    <a:pt x="0" y="231330"/>
                  </a:lnTo>
                  <a:lnTo>
                    <a:pt x="0" y="250748"/>
                  </a:lnTo>
                  <a:lnTo>
                    <a:pt x="47469" y="253449"/>
                  </a:lnTo>
                  <a:lnTo>
                    <a:pt x="93150" y="298314"/>
                  </a:lnTo>
                  <a:lnTo>
                    <a:pt x="122409" y="338548"/>
                  </a:lnTo>
                  <a:lnTo>
                    <a:pt x="156771" y="385291"/>
                  </a:lnTo>
                  <a:lnTo>
                    <a:pt x="193473" y="433051"/>
                  </a:lnTo>
                  <a:lnTo>
                    <a:pt x="229755" y="476338"/>
                  </a:lnTo>
                  <a:lnTo>
                    <a:pt x="352170" y="476338"/>
                  </a:lnTo>
                  <a:lnTo>
                    <a:pt x="315147" y="454465"/>
                  </a:lnTo>
                  <a:lnTo>
                    <a:pt x="279999" y="420495"/>
                  </a:lnTo>
                  <a:lnTo>
                    <a:pt x="246150" y="379369"/>
                  </a:lnTo>
                  <a:lnTo>
                    <a:pt x="213021" y="336027"/>
                  </a:lnTo>
                  <a:lnTo>
                    <a:pt x="180035" y="295408"/>
                  </a:lnTo>
                  <a:lnTo>
                    <a:pt x="146613" y="262452"/>
                  </a:lnTo>
                  <a:lnTo>
                    <a:pt x="112179" y="242100"/>
                  </a:lnTo>
                  <a:lnTo>
                    <a:pt x="150392" y="234964"/>
                  </a:lnTo>
                  <a:lnTo>
                    <a:pt x="190055" y="218681"/>
                  </a:lnTo>
                  <a:lnTo>
                    <a:pt x="225455" y="192774"/>
                  </a:lnTo>
                  <a:lnTo>
                    <a:pt x="250884" y="156767"/>
                  </a:lnTo>
                  <a:lnTo>
                    <a:pt x="260629" y="110185"/>
                  </a:lnTo>
                  <a:lnTo>
                    <a:pt x="256374" y="76822"/>
                  </a:lnTo>
                  <a:lnTo>
                    <a:pt x="243095" y="46251"/>
                  </a:lnTo>
                  <a:lnTo>
                    <a:pt x="220022" y="20107"/>
                  </a:lnTo>
                  <a:lnTo>
                    <a:pt x="186385" y="25"/>
                  </a:lnTo>
                  <a:close/>
                </a:path>
              </a:pathLst>
            </a:custGeom>
            <a:solidFill>
              <a:srgbClr val="000000"/>
            </a:solidFill>
          </p:spPr>
          <p:txBody>
            <a:bodyPr wrap="square" lIns="0" tIns="0" rIns="0" bIns="0" rtlCol="0"/>
            <a:lstStyle/>
            <a:p>
              <a:endParaRPr/>
            </a:p>
          </p:txBody>
        </p:sp>
        <p:sp>
          <p:nvSpPr>
            <p:cNvPr id="17" name="object 14">
              <a:extLst>
                <a:ext uri="{FF2B5EF4-FFF2-40B4-BE49-F238E27FC236}">
                  <a16:creationId xmlns:a16="http://schemas.microsoft.com/office/drawing/2014/main" id="{B6646E13-1229-49DF-A36C-468527202693}"/>
                </a:ext>
              </a:extLst>
            </p:cNvPr>
            <p:cNvSpPr/>
            <p:nvPr/>
          </p:nvSpPr>
          <p:spPr>
            <a:xfrm>
              <a:off x="1687314" y="6327192"/>
              <a:ext cx="481965" cy="476884"/>
            </a:xfrm>
            <a:custGeom>
              <a:avLst/>
              <a:gdLst/>
              <a:ahLst/>
              <a:cxnLst/>
              <a:rect l="l" t="t" r="r" b="b"/>
              <a:pathLst>
                <a:path w="481964" h="476884">
                  <a:moveTo>
                    <a:pt x="368477" y="0"/>
                  </a:moveTo>
                  <a:lnTo>
                    <a:pt x="113068" y="0"/>
                  </a:lnTo>
                  <a:lnTo>
                    <a:pt x="69051" y="8887"/>
                  </a:lnTo>
                  <a:lnTo>
                    <a:pt x="33112" y="33123"/>
                  </a:lnTo>
                  <a:lnTo>
                    <a:pt x="8883" y="69067"/>
                  </a:lnTo>
                  <a:lnTo>
                    <a:pt x="0" y="113080"/>
                  </a:lnTo>
                  <a:lnTo>
                    <a:pt x="0" y="363245"/>
                  </a:lnTo>
                  <a:lnTo>
                    <a:pt x="8883" y="407256"/>
                  </a:lnTo>
                  <a:lnTo>
                    <a:pt x="33112" y="443196"/>
                  </a:lnTo>
                  <a:lnTo>
                    <a:pt x="69051" y="467428"/>
                  </a:lnTo>
                  <a:lnTo>
                    <a:pt x="113068" y="476313"/>
                  </a:lnTo>
                  <a:lnTo>
                    <a:pt x="368477" y="476313"/>
                  </a:lnTo>
                  <a:lnTo>
                    <a:pt x="412494" y="467428"/>
                  </a:lnTo>
                  <a:lnTo>
                    <a:pt x="448433" y="443196"/>
                  </a:lnTo>
                  <a:lnTo>
                    <a:pt x="472662" y="407256"/>
                  </a:lnTo>
                  <a:lnTo>
                    <a:pt x="481545" y="363245"/>
                  </a:lnTo>
                  <a:lnTo>
                    <a:pt x="481545" y="113080"/>
                  </a:lnTo>
                  <a:lnTo>
                    <a:pt x="472662" y="69067"/>
                  </a:lnTo>
                  <a:lnTo>
                    <a:pt x="448433" y="33123"/>
                  </a:lnTo>
                  <a:lnTo>
                    <a:pt x="412494" y="8887"/>
                  </a:lnTo>
                  <a:lnTo>
                    <a:pt x="368477" y="0"/>
                  </a:lnTo>
                  <a:close/>
                </a:path>
              </a:pathLst>
            </a:custGeom>
            <a:solidFill>
              <a:srgbClr val="FFFFFF"/>
            </a:solidFill>
          </p:spPr>
          <p:txBody>
            <a:bodyPr wrap="square" lIns="0" tIns="0" rIns="0" bIns="0" rtlCol="0"/>
            <a:lstStyle/>
            <a:p>
              <a:endParaRPr/>
            </a:p>
          </p:txBody>
        </p:sp>
        <p:sp>
          <p:nvSpPr>
            <p:cNvPr id="18" name="object 15">
              <a:extLst>
                <a:ext uri="{FF2B5EF4-FFF2-40B4-BE49-F238E27FC236}">
                  <a16:creationId xmlns:a16="http://schemas.microsoft.com/office/drawing/2014/main" id="{C77FBBE7-D72E-4817-899B-36EC2E3DE005}"/>
                </a:ext>
              </a:extLst>
            </p:cNvPr>
            <p:cNvSpPr/>
            <p:nvPr/>
          </p:nvSpPr>
          <p:spPr>
            <a:xfrm>
              <a:off x="1687304" y="6327188"/>
              <a:ext cx="421640" cy="476884"/>
            </a:xfrm>
            <a:custGeom>
              <a:avLst/>
              <a:gdLst/>
              <a:ahLst/>
              <a:cxnLst/>
              <a:rect l="l" t="t" r="r" b="b"/>
              <a:pathLst>
                <a:path w="421639" h="476884">
                  <a:moveTo>
                    <a:pt x="368477" y="0"/>
                  </a:moveTo>
                  <a:lnTo>
                    <a:pt x="332930" y="0"/>
                  </a:lnTo>
                  <a:lnTo>
                    <a:pt x="167132" y="385394"/>
                  </a:lnTo>
                  <a:lnTo>
                    <a:pt x="98102" y="224008"/>
                  </a:lnTo>
                  <a:lnTo>
                    <a:pt x="44562" y="100302"/>
                  </a:lnTo>
                  <a:lnTo>
                    <a:pt x="21234" y="47142"/>
                  </a:lnTo>
                  <a:lnTo>
                    <a:pt x="12285" y="61817"/>
                  </a:lnTo>
                  <a:lnTo>
                    <a:pt x="5611" y="77844"/>
                  </a:lnTo>
                  <a:lnTo>
                    <a:pt x="1440" y="95005"/>
                  </a:lnTo>
                  <a:lnTo>
                    <a:pt x="0" y="113080"/>
                  </a:lnTo>
                  <a:lnTo>
                    <a:pt x="0" y="180124"/>
                  </a:lnTo>
                  <a:lnTo>
                    <a:pt x="95998" y="401878"/>
                  </a:lnTo>
                  <a:lnTo>
                    <a:pt x="128866" y="476326"/>
                  </a:lnTo>
                  <a:lnTo>
                    <a:pt x="156514" y="476326"/>
                  </a:lnTo>
                  <a:lnTo>
                    <a:pt x="170149" y="445763"/>
                  </a:lnTo>
                  <a:lnTo>
                    <a:pt x="210904" y="351930"/>
                  </a:lnTo>
                  <a:lnTo>
                    <a:pt x="333870" y="65150"/>
                  </a:lnTo>
                  <a:lnTo>
                    <a:pt x="336042" y="59601"/>
                  </a:lnTo>
                  <a:lnTo>
                    <a:pt x="335737" y="69557"/>
                  </a:lnTo>
                  <a:lnTo>
                    <a:pt x="335737" y="417918"/>
                  </a:lnTo>
                  <a:lnTo>
                    <a:pt x="333543" y="438608"/>
                  </a:lnTo>
                  <a:lnTo>
                    <a:pt x="327099" y="455175"/>
                  </a:lnTo>
                  <a:lnTo>
                    <a:pt x="316615" y="467716"/>
                  </a:lnTo>
                  <a:lnTo>
                    <a:pt x="302298" y="476326"/>
                  </a:lnTo>
                  <a:lnTo>
                    <a:pt x="368477" y="476326"/>
                  </a:lnTo>
                  <a:lnTo>
                    <a:pt x="382629" y="475446"/>
                  </a:lnTo>
                  <a:lnTo>
                    <a:pt x="396251" y="472879"/>
                  </a:lnTo>
                  <a:lnTo>
                    <a:pt x="409241" y="468734"/>
                  </a:lnTo>
                  <a:lnTo>
                    <a:pt x="421500" y="463118"/>
                  </a:lnTo>
                  <a:lnTo>
                    <a:pt x="415444" y="454368"/>
                  </a:lnTo>
                  <a:lnTo>
                    <a:pt x="411049" y="443933"/>
                  </a:lnTo>
                  <a:lnTo>
                    <a:pt x="408371" y="431791"/>
                  </a:lnTo>
                  <a:lnTo>
                    <a:pt x="407466" y="417918"/>
                  </a:lnTo>
                  <a:lnTo>
                    <a:pt x="407466" y="59258"/>
                  </a:lnTo>
                  <a:lnTo>
                    <a:pt x="408336" y="45155"/>
                  </a:lnTo>
                  <a:lnTo>
                    <a:pt x="410925" y="32732"/>
                  </a:lnTo>
                  <a:lnTo>
                    <a:pt x="415208" y="22012"/>
                  </a:lnTo>
                  <a:lnTo>
                    <a:pt x="421157" y="13017"/>
                  </a:lnTo>
                  <a:lnTo>
                    <a:pt x="408959" y="7479"/>
                  </a:lnTo>
                  <a:lnTo>
                    <a:pt x="396051" y="3394"/>
                  </a:lnTo>
                  <a:lnTo>
                    <a:pt x="382525" y="865"/>
                  </a:lnTo>
                  <a:lnTo>
                    <a:pt x="368477" y="0"/>
                  </a:lnTo>
                  <a:close/>
                </a:path>
              </a:pathLst>
            </a:custGeom>
            <a:solidFill>
              <a:srgbClr val="000000"/>
            </a:solidFill>
          </p:spPr>
          <p:txBody>
            <a:bodyPr wrap="square" lIns="0" tIns="0" rIns="0" bIns="0" rtlCol="0"/>
            <a:lstStyle/>
            <a:p>
              <a:endParaRPr/>
            </a:p>
          </p:txBody>
        </p:sp>
        <p:sp>
          <p:nvSpPr>
            <p:cNvPr id="19" name="object 16">
              <a:extLst>
                <a:ext uri="{FF2B5EF4-FFF2-40B4-BE49-F238E27FC236}">
                  <a16:creationId xmlns:a16="http://schemas.microsoft.com/office/drawing/2014/main" id="{1106A335-1EFB-417F-BC18-D6CE09FD1C0F}"/>
                </a:ext>
              </a:extLst>
            </p:cNvPr>
            <p:cNvSpPr/>
            <p:nvPr/>
          </p:nvSpPr>
          <p:spPr>
            <a:xfrm>
              <a:off x="576008" y="6879196"/>
              <a:ext cx="1593215" cy="205740"/>
            </a:xfrm>
            <a:custGeom>
              <a:avLst/>
              <a:gdLst/>
              <a:ahLst/>
              <a:cxnLst/>
              <a:rect l="l" t="t" r="r" b="b"/>
              <a:pathLst>
                <a:path w="1593214" h="205740">
                  <a:moveTo>
                    <a:pt x="1592846" y="0"/>
                  </a:moveTo>
                  <a:lnTo>
                    <a:pt x="0" y="0"/>
                  </a:lnTo>
                  <a:lnTo>
                    <a:pt x="0" y="205168"/>
                  </a:lnTo>
                  <a:lnTo>
                    <a:pt x="1592846" y="205168"/>
                  </a:lnTo>
                  <a:lnTo>
                    <a:pt x="1592846" y="0"/>
                  </a:lnTo>
                  <a:close/>
                </a:path>
              </a:pathLst>
            </a:custGeom>
            <a:solidFill>
              <a:srgbClr val="FFFFFF"/>
            </a:solidFill>
          </p:spPr>
          <p:txBody>
            <a:bodyPr wrap="square" lIns="0" tIns="0" rIns="0" bIns="0" rtlCol="0"/>
            <a:lstStyle/>
            <a:p>
              <a:endParaRPr/>
            </a:p>
          </p:txBody>
        </p:sp>
        <p:sp>
          <p:nvSpPr>
            <p:cNvPr id="20" name="object 17">
              <a:extLst>
                <a:ext uri="{FF2B5EF4-FFF2-40B4-BE49-F238E27FC236}">
                  <a16:creationId xmlns:a16="http://schemas.microsoft.com/office/drawing/2014/main" id="{3E0C989E-39BD-469B-98BC-C633BC1D2019}"/>
                </a:ext>
              </a:extLst>
            </p:cNvPr>
            <p:cNvSpPr/>
            <p:nvPr/>
          </p:nvSpPr>
          <p:spPr>
            <a:xfrm>
              <a:off x="657885" y="6944931"/>
              <a:ext cx="9525" cy="80010"/>
            </a:xfrm>
            <a:custGeom>
              <a:avLst/>
              <a:gdLst/>
              <a:ahLst/>
              <a:cxnLst/>
              <a:rect l="l" t="t" r="r" b="b"/>
              <a:pathLst>
                <a:path w="9525" h="80009">
                  <a:moveTo>
                    <a:pt x="9436" y="0"/>
                  </a:moveTo>
                  <a:lnTo>
                    <a:pt x="0" y="0"/>
                  </a:lnTo>
                  <a:lnTo>
                    <a:pt x="0" y="79565"/>
                  </a:lnTo>
                  <a:lnTo>
                    <a:pt x="9436" y="79565"/>
                  </a:lnTo>
                  <a:lnTo>
                    <a:pt x="9436" y="0"/>
                  </a:lnTo>
                  <a:close/>
                </a:path>
              </a:pathLst>
            </a:custGeom>
            <a:solidFill>
              <a:srgbClr val="000000"/>
            </a:solidFill>
          </p:spPr>
          <p:txBody>
            <a:bodyPr wrap="square" lIns="0" tIns="0" rIns="0" bIns="0" rtlCol="0"/>
            <a:lstStyle/>
            <a:p>
              <a:endParaRPr/>
            </a:p>
          </p:txBody>
        </p:sp>
        <p:pic>
          <p:nvPicPr>
            <p:cNvPr id="21" name="object 18">
              <a:extLst>
                <a:ext uri="{FF2B5EF4-FFF2-40B4-BE49-F238E27FC236}">
                  <a16:creationId xmlns:a16="http://schemas.microsoft.com/office/drawing/2014/main" id="{C21D5DB5-0BF3-4785-9374-63BF6A9CFD77}"/>
                </a:ext>
              </a:extLst>
            </p:cNvPr>
            <p:cNvPicPr/>
            <p:nvPr/>
          </p:nvPicPr>
          <p:blipFill>
            <a:blip r:embed="rId5" cstate="print"/>
            <a:stretch>
              <a:fillRect/>
            </a:stretch>
          </p:blipFill>
          <p:spPr>
            <a:xfrm>
              <a:off x="691606" y="6942903"/>
              <a:ext cx="454323" cy="83604"/>
            </a:xfrm>
            <a:prstGeom prst="rect">
              <a:avLst/>
            </a:prstGeom>
          </p:spPr>
        </p:pic>
        <p:sp>
          <p:nvSpPr>
            <p:cNvPr id="22" name="object 19">
              <a:extLst>
                <a:ext uri="{FF2B5EF4-FFF2-40B4-BE49-F238E27FC236}">
                  <a16:creationId xmlns:a16="http://schemas.microsoft.com/office/drawing/2014/main" id="{91FD69F7-A8DE-457E-A92C-36B59A01AAEF}"/>
                </a:ext>
              </a:extLst>
            </p:cNvPr>
            <p:cNvSpPr/>
            <p:nvPr/>
          </p:nvSpPr>
          <p:spPr>
            <a:xfrm>
              <a:off x="1170218" y="6944921"/>
              <a:ext cx="52069" cy="80010"/>
            </a:xfrm>
            <a:custGeom>
              <a:avLst/>
              <a:gdLst/>
              <a:ahLst/>
              <a:cxnLst/>
              <a:rect l="l" t="t" r="r" b="b"/>
              <a:pathLst>
                <a:path w="52069" h="80009">
                  <a:moveTo>
                    <a:pt x="49999" y="0"/>
                  </a:moveTo>
                  <a:lnTo>
                    <a:pt x="0" y="0"/>
                  </a:lnTo>
                  <a:lnTo>
                    <a:pt x="0" y="79565"/>
                  </a:lnTo>
                  <a:lnTo>
                    <a:pt x="52019" y="79565"/>
                  </a:lnTo>
                  <a:lnTo>
                    <a:pt x="52019" y="70789"/>
                  </a:lnTo>
                  <a:lnTo>
                    <a:pt x="9436" y="70789"/>
                  </a:lnTo>
                  <a:lnTo>
                    <a:pt x="9436" y="42481"/>
                  </a:lnTo>
                  <a:lnTo>
                    <a:pt x="47320" y="42481"/>
                  </a:lnTo>
                  <a:lnTo>
                    <a:pt x="47320" y="33718"/>
                  </a:lnTo>
                  <a:lnTo>
                    <a:pt x="9436" y="33718"/>
                  </a:lnTo>
                  <a:lnTo>
                    <a:pt x="9436" y="8763"/>
                  </a:lnTo>
                  <a:lnTo>
                    <a:pt x="49999" y="8763"/>
                  </a:lnTo>
                  <a:lnTo>
                    <a:pt x="49999" y="0"/>
                  </a:lnTo>
                  <a:close/>
                </a:path>
              </a:pathLst>
            </a:custGeom>
            <a:solidFill>
              <a:srgbClr val="000000"/>
            </a:solidFill>
          </p:spPr>
          <p:txBody>
            <a:bodyPr wrap="square" lIns="0" tIns="0" rIns="0" bIns="0" rtlCol="0"/>
            <a:lstStyle/>
            <a:p>
              <a:endParaRPr/>
            </a:p>
          </p:txBody>
        </p:sp>
        <p:pic>
          <p:nvPicPr>
            <p:cNvPr id="23" name="object 20">
              <a:extLst>
                <a:ext uri="{FF2B5EF4-FFF2-40B4-BE49-F238E27FC236}">
                  <a16:creationId xmlns:a16="http://schemas.microsoft.com/office/drawing/2014/main" id="{C96FA343-BEC2-4E1D-A7B8-5D3ABCE9E349}"/>
                </a:ext>
              </a:extLst>
            </p:cNvPr>
            <p:cNvPicPr/>
            <p:nvPr/>
          </p:nvPicPr>
          <p:blipFill>
            <a:blip r:embed="rId6" cstate="print"/>
            <a:stretch>
              <a:fillRect/>
            </a:stretch>
          </p:blipFill>
          <p:spPr>
            <a:xfrm>
              <a:off x="1241350" y="6944921"/>
              <a:ext cx="145303" cy="79565"/>
            </a:xfrm>
            <a:prstGeom prst="rect">
              <a:avLst/>
            </a:prstGeom>
          </p:spPr>
        </p:pic>
        <p:pic>
          <p:nvPicPr>
            <p:cNvPr id="24" name="object 21">
              <a:extLst>
                <a:ext uri="{FF2B5EF4-FFF2-40B4-BE49-F238E27FC236}">
                  <a16:creationId xmlns:a16="http://schemas.microsoft.com/office/drawing/2014/main" id="{1DBDF99D-7269-4A0A-8C40-13CEABDAF785}"/>
                </a:ext>
              </a:extLst>
            </p:cNvPr>
            <p:cNvPicPr/>
            <p:nvPr/>
          </p:nvPicPr>
          <p:blipFill>
            <a:blip r:embed="rId7" cstate="print"/>
            <a:stretch>
              <a:fillRect/>
            </a:stretch>
          </p:blipFill>
          <p:spPr>
            <a:xfrm>
              <a:off x="1438007" y="6942888"/>
              <a:ext cx="433208" cy="83616"/>
            </a:xfrm>
            <a:prstGeom prst="rect">
              <a:avLst/>
            </a:prstGeom>
          </p:spPr>
        </p:pic>
        <p:sp>
          <p:nvSpPr>
            <p:cNvPr id="25" name="object 22">
              <a:extLst>
                <a:ext uri="{FF2B5EF4-FFF2-40B4-BE49-F238E27FC236}">
                  <a16:creationId xmlns:a16="http://schemas.microsoft.com/office/drawing/2014/main" id="{5A846D2E-6251-456A-B77F-51677340C947}"/>
                </a:ext>
              </a:extLst>
            </p:cNvPr>
            <p:cNvSpPr/>
            <p:nvPr/>
          </p:nvSpPr>
          <p:spPr>
            <a:xfrm>
              <a:off x="1895495" y="6944921"/>
              <a:ext cx="52069" cy="80010"/>
            </a:xfrm>
            <a:custGeom>
              <a:avLst/>
              <a:gdLst/>
              <a:ahLst/>
              <a:cxnLst/>
              <a:rect l="l" t="t" r="r" b="b"/>
              <a:pathLst>
                <a:path w="52069" h="80009">
                  <a:moveTo>
                    <a:pt x="49999" y="0"/>
                  </a:moveTo>
                  <a:lnTo>
                    <a:pt x="0" y="0"/>
                  </a:lnTo>
                  <a:lnTo>
                    <a:pt x="0" y="79565"/>
                  </a:lnTo>
                  <a:lnTo>
                    <a:pt x="52031" y="79565"/>
                  </a:lnTo>
                  <a:lnTo>
                    <a:pt x="52031" y="70789"/>
                  </a:lnTo>
                  <a:lnTo>
                    <a:pt x="9436" y="70789"/>
                  </a:lnTo>
                  <a:lnTo>
                    <a:pt x="9436" y="42481"/>
                  </a:lnTo>
                  <a:lnTo>
                    <a:pt x="47320" y="42481"/>
                  </a:lnTo>
                  <a:lnTo>
                    <a:pt x="47320" y="33718"/>
                  </a:lnTo>
                  <a:lnTo>
                    <a:pt x="9436" y="33718"/>
                  </a:lnTo>
                  <a:lnTo>
                    <a:pt x="9436" y="8763"/>
                  </a:lnTo>
                  <a:lnTo>
                    <a:pt x="49999" y="8763"/>
                  </a:lnTo>
                  <a:lnTo>
                    <a:pt x="49999" y="0"/>
                  </a:lnTo>
                  <a:close/>
                </a:path>
              </a:pathLst>
            </a:custGeom>
            <a:solidFill>
              <a:srgbClr val="000000"/>
            </a:solidFill>
          </p:spPr>
          <p:txBody>
            <a:bodyPr wrap="square" lIns="0" tIns="0" rIns="0" bIns="0" rtlCol="0"/>
            <a:lstStyle/>
            <a:p>
              <a:endParaRPr/>
            </a:p>
          </p:txBody>
        </p:sp>
        <p:pic>
          <p:nvPicPr>
            <p:cNvPr id="26" name="object 23">
              <a:extLst>
                <a:ext uri="{FF2B5EF4-FFF2-40B4-BE49-F238E27FC236}">
                  <a16:creationId xmlns:a16="http://schemas.microsoft.com/office/drawing/2014/main" id="{77832658-7512-4D82-AB9C-763C0BC7D522}"/>
                </a:ext>
              </a:extLst>
            </p:cNvPr>
            <p:cNvPicPr/>
            <p:nvPr/>
          </p:nvPicPr>
          <p:blipFill>
            <a:blip r:embed="rId8" cstate="print"/>
            <a:stretch>
              <a:fillRect/>
            </a:stretch>
          </p:blipFill>
          <p:spPr>
            <a:xfrm>
              <a:off x="1966631" y="6942903"/>
              <a:ext cx="119998" cy="83604"/>
            </a:xfrm>
            <a:prstGeom prst="rect">
              <a:avLst/>
            </a:prstGeom>
          </p:spPr>
        </p:pic>
      </p:grpSp>
      <p:sp>
        <p:nvSpPr>
          <p:cNvPr id="3" name="TextBox 2">
            <a:extLst>
              <a:ext uri="{FF2B5EF4-FFF2-40B4-BE49-F238E27FC236}">
                <a16:creationId xmlns:a16="http://schemas.microsoft.com/office/drawing/2014/main" id="{9B7ADE53-6CF3-F888-367B-DEBF5021C918}"/>
              </a:ext>
            </a:extLst>
          </p:cNvPr>
          <p:cNvSpPr txBox="1"/>
          <p:nvPr/>
        </p:nvSpPr>
        <p:spPr>
          <a:xfrm>
            <a:off x="182880" y="9200864"/>
            <a:ext cx="6541008" cy="523220"/>
          </a:xfrm>
          <a:prstGeom prst="rect">
            <a:avLst/>
          </a:prstGeom>
          <a:noFill/>
        </p:spPr>
        <p:txBody>
          <a:bodyPr wrap="square" rtlCol="0">
            <a:spAutoFit/>
          </a:bodyPr>
          <a:lstStyle/>
          <a:p>
            <a:r>
              <a:rPr lang="en-US" sz="700" i="1">
                <a:solidFill>
                  <a:schemeClr val="bg1"/>
                </a:solidFill>
                <a:latin typeface="Avenir LT Std 55 Roman" panose="020B0503020203020204" pitchFamily="34" charset="0"/>
              </a:rPr>
              <a:t>Disclaimer: Notwithstanding the proper and reasonable care that has been exercised in the preparation of this report, no responsibility or liability is accepted by ARM Investment Managers Limited, its employees not its affiliates for any error, omission or opinion expressed herein. This report is not intended to serve as an investment or research recommendation and should not be regarded as such. The information provided herein should by no means whatsoever be treated as a basis on which to make an investment decision. </a:t>
            </a:r>
          </a:p>
        </p:txBody>
      </p:sp>
    </p:spTree>
    <p:extLst>
      <p:ext uri="{BB962C8B-B14F-4D97-AF65-F5344CB8AC3E}">
        <p14:creationId xmlns:p14="http://schemas.microsoft.com/office/powerpoint/2010/main" val="3567519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FFFEE16-7894-C64B-BC13-01634D77B491}"/>
              </a:ext>
            </a:extLst>
          </p:cNvPr>
          <p:cNvSpPr/>
          <p:nvPr/>
        </p:nvSpPr>
        <p:spPr>
          <a:xfrm>
            <a:off x="354038" y="536986"/>
            <a:ext cx="6229641" cy="4266809"/>
          </a:xfrm>
          <a:prstGeom prst="rect">
            <a:avLst/>
          </a:prstGeom>
        </p:spPr>
        <p:txBody>
          <a:bodyPr wrap="square" lIns="90000" tIns="45720" rIns="91440" bIns="45720" anchor="t">
            <a:spAutoFit/>
          </a:bodyPr>
          <a:lstStyle/>
          <a:p>
            <a:pPr marL="12700">
              <a:lnSpc>
                <a:spcPts val="1935"/>
              </a:lnSpc>
              <a:tabLst>
                <a:tab pos="516255" algn="l"/>
                <a:tab pos="4263390" algn="l"/>
              </a:tabLst>
            </a:pPr>
            <a:r>
              <a:rPr lang="en-GB" sz="850" b="1">
                <a:solidFill>
                  <a:srgbClr val="4F4F51"/>
                </a:solidFill>
                <a:latin typeface="Avenir Next LT Pro"/>
                <a:ea typeface="Baskerville" panose="02020502070401020303" pitchFamily="18" charset="0"/>
                <a:cs typeface="Arial"/>
              </a:rPr>
              <a:t> GLOBAL</a:t>
            </a:r>
          </a:p>
          <a:p>
            <a:pPr marR="11430" algn="just">
              <a:lnSpc>
                <a:spcPct val="105000"/>
              </a:lnSpc>
              <a:buClr>
                <a:srgbClr val="A31E58"/>
              </a:buClr>
              <a:buSzPts val="1000"/>
              <a:tabLst>
                <a:tab pos="696913" algn="l"/>
              </a:tabLst>
              <a:defRPr/>
            </a:pPr>
            <a:endParaRPr lang="en-US" sz="850">
              <a:solidFill>
                <a:srgbClr val="4E4F51"/>
              </a:solidFill>
              <a:latin typeface="Avenir Next LT Pro"/>
              <a:cs typeface="Arial"/>
            </a:endParaRPr>
          </a:p>
          <a:p>
            <a:pPr marL="180975" marR="11430" indent="-180975" algn="just">
              <a:buClr>
                <a:srgbClr val="A31E58"/>
              </a:buClr>
              <a:buSzPts val="1000"/>
              <a:buFont typeface="Wingdings" pitchFamily="2" charset="2"/>
              <a:buChar char=""/>
              <a:tabLst>
                <a:tab pos="696913" algn="l"/>
              </a:tabLst>
              <a:defRPr/>
            </a:pPr>
            <a:r>
              <a:rPr lang="en-US" sz="850">
                <a:solidFill>
                  <a:srgbClr val="4E4F51"/>
                </a:solidFill>
                <a:latin typeface="Avenir Next LT Pro"/>
                <a:cs typeface="Arial"/>
              </a:rPr>
              <a:t>The key macro drivers during the month included, monetary policy actions by global central banks, continued lockdown restrictions in some provinces in China due to the spread of the covid-19 and the lingering  tension between Russia and Ukraine.</a:t>
            </a:r>
          </a:p>
          <a:p>
            <a:pPr marL="180975" marR="11430" indent="-180975" algn="just">
              <a:buClr>
                <a:srgbClr val="A31E58"/>
              </a:buClr>
              <a:buSzPts val="1000"/>
              <a:buFont typeface="Wingdings" pitchFamily="2" charset="2"/>
              <a:buChar char=""/>
              <a:tabLst>
                <a:tab pos="696913" algn="l"/>
              </a:tabLst>
              <a:defRPr/>
            </a:pPr>
            <a:endParaRPr lang="en-US" sz="500">
              <a:solidFill>
                <a:srgbClr val="4E4F51"/>
              </a:solidFill>
              <a:latin typeface="Avenir Next LT Pro"/>
              <a:cs typeface="Arial"/>
            </a:endParaRPr>
          </a:p>
          <a:p>
            <a:pPr marL="180975" marR="11430" indent="-180975" algn="just">
              <a:buClr>
                <a:srgbClr val="A31E58"/>
              </a:buClr>
              <a:buSzPts val="1000"/>
              <a:buFont typeface="Wingdings" pitchFamily="2" charset="2"/>
              <a:buChar char=""/>
              <a:tabLst>
                <a:tab pos="696913" algn="l"/>
              </a:tabLst>
              <a:defRPr/>
            </a:pPr>
            <a:r>
              <a:rPr lang="en-US" sz="850">
                <a:solidFill>
                  <a:srgbClr val="4E4F51"/>
                </a:solidFill>
                <a:latin typeface="Avenir Next LT Pro"/>
                <a:cs typeface="Arial"/>
              </a:rPr>
              <a:t>The geopolitical tensions in Europe appear with no end in sight with the recent sanctions placed on Russian seaborne oil amidst elevated gas prices. The US FED raised benchmark interest rates by 50 basis point at its meeting in  the month of May, in its quest to address the rise in inflation. Although headline inflation moderated to 8.3% y/y (March - 8.5% y/y), it came in above expectations. In China, further outbreak of the omicron variant resulted in Beijing and Tianjin provinces tightening restrictions.</a:t>
            </a:r>
          </a:p>
          <a:p>
            <a:pPr marL="180975" marR="11430" indent="-180975" algn="just">
              <a:buClr>
                <a:srgbClr val="A31E58"/>
              </a:buClr>
              <a:buSzPts val="1000"/>
              <a:buFont typeface="Wingdings" pitchFamily="2" charset="2"/>
              <a:buChar char=""/>
              <a:tabLst>
                <a:tab pos="696913" algn="l"/>
              </a:tabLst>
              <a:defRPr/>
            </a:pPr>
            <a:endParaRPr lang="en-US" sz="500">
              <a:solidFill>
                <a:srgbClr val="4E4F51"/>
              </a:solidFill>
              <a:latin typeface="Avenir Next LT Pro"/>
              <a:cs typeface="Arial"/>
            </a:endParaRPr>
          </a:p>
          <a:p>
            <a:pPr marL="180975" marR="11430" indent="-180975" algn="just">
              <a:buClr>
                <a:srgbClr val="A31E58"/>
              </a:buClr>
              <a:buSzPts val="1000"/>
              <a:buFont typeface="Wingdings" pitchFamily="2" charset="2"/>
              <a:buChar char=""/>
              <a:tabLst>
                <a:tab pos="696913" algn="l"/>
              </a:tabLst>
              <a:defRPr/>
            </a:pPr>
            <a:r>
              <a:rPr lang="en-US" sz="850">
                <a:solidFill>
                  <a:srgbClr val="4E4F51"/>
                </a:solidFill>
                <a:latin typeface="Avenir Next LT Pro"/>
                <a:cs typeface="Arial"/>
              </a:rPr>
              <a:t>Financial markets took a breather from the losses recorded in the prior month with the MSCI All Country World index rising by 0.2% in May, with value stocks outperforming their growth counterparts with a return of 2.2%. Similarly, global bonds recorded a positive gain of 0.30% driven by increased demand. </a:t>
            </a:r>
          </a:p>
          <a:p>
            <a:pPr marR="11430" algn="just">
              <a:buClr>
                <a:srgbClr val="A31E58"/>
              </a:buClr>
              <a:buSzPts val="1000"/>
              <a:tabLst>
                <a:tab pos="696913" algn="l"/>
              </a:tabLst>
              <a:defRPr/>
            </a:pPr>
            <a:endParaRPr lang="en-US" sz="850">
              <a:solidFill>
                <a:srgbClr val="4E4F51"/>
              </a:solidFill>
              <a:latin typeface="Avenir Next LT Pro"/>
              <a:cs typeface="Arial"/>
            </a:endParaRPr>
          </a:p>
          <a:p>
            <a:pPr marR="11430" algn="just">
              <a:lnSpc>
                <a:spcPct val="105000"/>
              </a:lnSpc>
              <a:spcBef>
                <a:spcPts val="530"/>
              </a:spcBef>
              <a:buClr>
                <a:srgbClr val="A31E58"/>
              </a:buClr>
              <a:buSzPts val="1000"/>
              <a:tabLst>
                <a:tab pos="696913" algn="l"/>
              </a:tabLst>
              <a:defRPr/>
            </a:pPr>
            <a:r>
              <a:rPr lang="en-GB" sz="850" b="1">
                <a:solidFill>
                  <a:srgbClr val="4F4F51"/>
                </a:solidFill>
                <a:latin typeface="Avenir Next LT Pro"/>
                <a:ea typeface="Baskerville" panose="02020502070401020303" pitchFamily="18" charset="0"/>
                <a:cs typeface="Arial"/>
              </a:rPr>
              <a:t>DOMESTIC</a:t>
            </a:r>
          </a:p>
          <a:p>
            <a:pPr marR="11430" algn="just">
              <a:lnSpc>
                <a:spcPct val="105000"/>
              </a:lnSpc>
              <a:spcBef>
                <a:spcPts val="530"/>
              </a:spcBef>
              <a:buClr>
                <a:srgbClr val="A31E58"/>
              </a:buClr>
              <a:buSzPts val="1000"/>
              <a:tabLst>
                <a:tab pos="696913" algn="l"/>
              </a:tabLst>
              <a:defRPr/>
            </a:pPr>
            <a:endParaRPr lang="en-CA" sz="500" b="1">
              <a:latin typeface="Avenir Next LT Pro"/>
              <a:ea typeface="Baskerville" panose="02020502070401020303" pitchFamily="18" charset="0"/>
              <a:cs typeface="Arial"/>
            </a:endParaRPr>
          </a:p>
          <a:p>
            <a:pPr marL="180975" marR="11430" indent="-180975" algn="just">
              <a:buClr>
                <a:srgbClr val="A31E58"/>
              </a:buClr>
              <a:buSzPts val="1000"/>
              <a:buFont typeface="Wingdings" pitchFamily="2" charset="2"/>
              <a:buChar char=""/>
              <a:tabLst>
                <a:tab pos="696913" algn="l"/>
              </a:tabLst>
            </a:pPr>
            <a:r>
              <a:rPr lang="en-US" sz="850">
                <a:solidFill>
                  <a:srgbClr val="4E4F51"/>
                </a:solidFill>
                <a:latin typeface="Avenir Next LT Pro"/>
                <a:cs typeface="Arial"/>
              </a:rPr>
              <a:t>According to data from the Nigerian Bureau of Statistics, Nigeria’s economy grew 3.11% y/y in Q1 2022, recording the sixth consecutive quarter of growth. The economic expansion was anchored by the 6.08% y/y growth of the non-oil sector, on the back of increased output across agriculture, manufacturing, telecoms, trade and financial services subsectors. </a:t>
            </a:r>
          </a:p>
          <a:p>
            <a:pPr marL="180975" marR="11430" indent="-180975" algn="just">
              <a:buClr>
                <a:srgbClr val="A31E58"/>
              </a:buClr>
              <a:buSzPts val="1000"/>
              <a:buFont typeface="Wingdings" pitchFamily="2" charset="2"/>
              <a:buChar char=""/>
              <a:tabLst>
                <a:tab pos="696913" algn="l"/>
              </a:tabLst>
            </a:pPr>
            <a:endParaRPr lang="en-US" sz="500">
              <a:solidFill>
                <a:srgbClr val="4E4F51"/>
              </a:solidFill>
              <a:latin typeface="Avenir Next LT Pro"/>
              <a:cs typeface="Arial"/>
            </a:endParaRPr>
          </a:p>
          <a:p>
            <a:pPr marL="180975" marR="11430" indent="-180975" algn="just">
              <a:buClr>
                <a:srgbClr val="A31E58"/>
              </a:buClr>
              <a:buSzPts val="1000"/>
              <a:buFont typeface="Wingdings" pitchFamily="2" charset="2"/>
              <a:buChar char=""/>
              <a:tabLst>
                <a:tab pos="696913" algn="l"/>
              </a:tabLst>
            </a:pPr>
            <a:r>
              <a:rPr lang="en-US" sz="850">
                <a:solidFill>
                  <a:srgbClr val="4E4F51"/>
                </a:solidFill>
                <a:latin typeface="Avenir Next LT Pro"/>
                <a:cs typeface="Arial"/>
              </a:rPr>
              <a:t>On the other hand, the oil sector contracted for the eight consecutive quarter declining 26% y/y – the worst quarterly performance on record. The sector’s performance continued to be impacted negatively by the low oil production volumes. For context, oil production for the period was 1.49mbpd  compared with Q1 2021 – 1.72mbpd.</a:t>
            </a:r>
          </a:p>
          <a:p>
            <a:pPr marL="180975" marR="11430" indent="-180975" algn="just">
              <a:buClr>
                <a:srgbClr val="A31E58"/>
              </a:buClr>
              <a:buSzPts val="1000"/>
              <a:buFont typeface="Wingdings" pitchFamily="2" charset="2"/>
              <a:buChar char=""/>
              <a:tabLst>
                <a:tab pos="696913" algn="l"/>
              </a:tabLst>
            </a:pPr>
            <a:endParaRPr lang="en-US" sz="500">
              <a:solidFill>
                <a:srgbClr val="4E4F51"/>
              </a:solidFill>
              <a:latin typeface="Avenir Next LT Pro"/>
              <a:cs typeface="Arial"/>
            </a:endParaRPr>
          </a:p>
          <a:p>
            <a:pPr marL="180975" marR="11430" indent="-180975" algn="just">
              <a:buClr>
                <a:srgbClr val="A31E58"/>
              </a:buClr>
              <a:buSzPts val="1000"/>
              <a:buFont typeface="Wingdings" pitchFamily="2" charset="2"/>
              <a:buChar char=""/>
              <a:tabLst>
                <a:tab pos="696913" algn="l"/>
              </a:tabLst>
            </a:pPr>
            <a:r>
              <a:rPr lang="en-US" sz="850">
                <a:solidFill>
                  <a:srgbClr val="4E4F51"/>
                </a:solidFill>
                <a:latin typeface="Avenir Next LT Pro"/>
                <a:cs typeface="Arial"/>
              </a:rPr>
              <a:t>Headline inflation jumped 92 basis point to 16.82% y/y in April (March – 15.90%), the highest rate since August 2021, driven by an increase in both food (+117bps) and core inflation (+27bps) respectively. Food inflation rose to 18.37% y/y on the back higher global food prices due to the Russia-Ukraine tensions and higher transportation cost. Similarly, core inflation rose to 14.18% y/y driven by higher energy prices, rising raw material costs and scarcity of foreign exchange. </a:t>
            </a:r>
          </a:p>
        </p:txBody>
      </p:sp>
      <p:sp>
        <p:nvSpPr>
          <p:cNvPr id="17" name="TextBox 16">
            <a:extLst>
              <a:ext uri="{FF2B5EF4-FFF2-40B4-BE49-F238E27FC236}">
                <a16:creationId xmlns:a16="http://schemas.microsoft.com/office/drawing/2014/main" id="{E246B6A3-80C8-496D-A335-7D640AACC9E5}"/>
              </a:ext>
            </a:extLst>
          </p:cNvPr>
          <p:cNvSpPr txBox="1"/>
          <p:nvPr/>
        </p:nvSpPr>
        <p:spPr>
          <a:xfrm>
            <a:off x="356616" y="256461"/>
            <a:ext cx="4023210" cy="369332"/>
          </a:xfrm>
          <a:prstGeom prst="rect">
            <a:avLst/>
          </a:prstGeom>
          <a:noFill/>
        </p:spPr>
        <p:txBody>
          <a:bodyPr wrap="square" rtlCol="0">
            <a:spAutoFit/>
          </a:bodyPr>
          <a:lstStyle/>
          <a:p>
            <a:r>
              <a:rPr lang="en-US" b="1">
                <a:solidFill>
                  <a:srgbClr val="A41857"/>
                </a:solidFill>
                <a:latin typeface="Avenir Next LT Pro" panose="020B0504020202020204" pitchFamily="34" charset="0"/>
              </a:rPr>
              <a:t>MACRO ECONOMIC UPDATE</a:t>
            </a:r>
            <a:endParaRPr lang="en-NG" b="1">
              <a:solidFill>
                <a:srgbClr val="A41857"/>
              </a:solidFill>
              <a:latin typeface="Avenir Next LT Pro" panose="020B0504020202020204" pitchFamily="34" charset="0"/>
            </a:endParaRPr>
          </a:p>
        </p:txBody>
      </p:sp>
      <p:cxnSp>
        <p:nvCxnSpPr>
          <p:cNvPr id="18" name="Straight Connector 17">
            <a:extLst>
              <a:ext uri="{FF2B5EF4-FFF2-40B4-BE49-F238E27FC236}">
                <a16:creationId xmlns:a16="http://schemas.microsoft.com/office/drawing/2014/main" id="{122836ED-4D25-468B-9F9C-05DB4E55E5A1}"/>
              </a:ext>
            </a:extLst>
          </p:cNvPr>
          <p:cNvCxnSpPr/>
          <p:nvPr/>
        </p:nvCxnSpPr>
        <p:spPr>
          <a:xfrm>
            <a:off x="0" y="624992"/>
            <a:ext cx="4300451" cy="0"/>
          </a:xfrm>
          <a:prstGeom prst="line">
            <a:avLst/>
          </a:prstGeom>
          <a:ln w="19050">
            <a:solidFill>
              <a:srgbClr val="85705B"/>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D7FB42A2-078C-4E79-87F0-FF041665C218}"/>
              </a:ext>
            </a:extLst>
          </p:cNvPr>
          <p:cNvSpPr txBox="1"/>
          <p:nvPr/>
        </p:nvSpPr>
        <p:spPr>
          <a:xfrm>
            <a:off x="356616" y="4779924"/>
            <a:ext cx="4023210" cy="400110"/>
          </a:xfrm>
          <a:prstGeom prst="rect">
            <a:avLst/>
          </a:prstGeom>
          <a:noFill/>
        </p:spPr>
        <p:txBody>
          <a:bodyPr wrap="square" rtlCol="0">
            <a:spAutoFit/>
          </a:bodyPr>
          <a:lstStyle/>
          <a:p>
            <a:r>
              <a:rPr lang="en-US" sz="2000" b="1">
                <a:solidFill>
                  <a:srgbClr val="A41857"/>
                </a:solidFill>
                <a:latin typeface="Avenir Next LT Pro" panose="020B0504020202020204" pitchFamily="34" charset="0"/>
              </a:rPr>
              <a:t>FINANCIAL MARKET UPDATE</a:t>
            </a:r>
            <a:endParaRPr lang="en-NG" sz="2000" b="1">
              <a:solidFill>
                <a:srgbClr val="A41857"/>
              </a:solidFill>
              <a:latin typeface="Avenir Next LT Pro" panose="020B0504020202020204" pitchFamily="34" charset="0"/>
            </a:endParaRPr>
          </a:p>
        </p:txBody>
      </p:sp>
      <p:cxnSp>
        <p:nvCxnSpPr>
          <p:cNvPr id="20" name="Straight Connector 19">
            <a:extLst>
              <a:ext uri="{FF2B5EF4-FFF2-40B4-BE49-F238E27FC236}">
                <a16:creationId xmlns:a16="http://schemas.microsoft.com/office/drawing/2014/main" id="{4B9EA28D-0476-4FC5-9C0F-F872830FA39C}"/>
              </a:ext>
            </a:extLst>
          </p:cNvPr>
          <p:cNvCxnSpPr/>
          <p:nvPr/>
        </p:nvCxnSpPr>
        <p:spPr>
          <a:xfrm>
            <a:off x="0" y="5135771"/>
            <a:ext cx="4300451" cy="0"/>
          </a:xfrm>
          <a:prstGeom prst="line">
            <a:avLst/>
          </a:prstGeom>
          <a:ln w="19050">
            <a:solidFill>
              <a:srgbClr val="85705B"/>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4DC58582-42AE-47CF-A20D-7344F0565E54}"/>
              </a:ext>
            </a:extLst>
          </p:cNvPr>
          <p:cNvSpPr/>
          <p:nvPr/>
        </p:nvSpPr>
        <p:spPr>
          <a:xfrm>
            <a:off x="354038" y="5155986"/>
            <a:ext cx="6229641" cy="1928733"/>
          </a:xfrm>
          <a:prstGeom prst="rect">
            <a:avLst/>
          </a:prstGeom>
        </p:spPr>
        <p:txBody>
          <a:bodyPr wrap="square" lIns="91440" tIns="45720" rIns="91440" bIns="45720" anchor="t">
            <a:spAutoFit/>
          </a:bodyPr>
          <a:lstStyle/>
          <a:p>
            <a:pPr marL="12700">
              <a:lnSpc>
                <a:spcPts val="1935"/>
              </a:lnSpc>
              <a:tabLst>
                <a:tab pos="516255" algn="l"/>
                <a:tab pos="4263390" algn="l"/>
              </a:tabLst>
            </a:pPr>
            <a:r>
              <a:rPr lang="en-CA" sz="850" b="1">
                <a:solidFill>
                  <a:srgbClr val="4E4F51"/>
                </a:solidFill>
                <a:latin typeface="Avenir Next LT Pro"/>
                <a:cs typeface="Arial"/>
              </a:rPr>
              <a:t>EQUITIES</a:t>
            </a:r>
          </a:p>
          <a:p>
            <a:pPr marL="12700">
              <a:tabLst>
                <a:tab pos="516255" algn="l"/>
                <a:tab pos="4263390" algn="l"/>
              </a:tabLst>
            </a:pPr>
            <a:endParaRPr lang="en-CA" sz="850" b="1">
              <a:solidFill>
                <a:srgbClr val="4E4F51"/>
              </a:solidFill>
              <a:highlight>
                <a:srgbClr val="FFFF00"/>
              </a:highlight>
              <a:latin typeface="Avenir Next LT Pro"/>
              <a:cs typeface="Arial"/>
            </a:endParaRPr>
          </a:p>
          <a:p>
            <a:pPr marL="271145" marR="11430" indent="-271145" algn="just">
              <a:buClr>
                <a:srgbClr val="A31E58"/>
              </a:buClr>
              <a:buSzPts val="1000"/>
              <a:buFont typeface="Wingdings" pitchFamily="2" charset="2"/>
              <a:buChar char=""/>
              <a:tabLst>
                <a:tab pos="696913" algn="l"/>
              </a:tabLst>
            </a:pPr>
            <a:r>
              <a:rPr lang="en-US" sz="850">
                <a:solidFill>
                  <a:srgbClr val="4E4F51"/>
                </a:solidFill>
                <a:latin typeface="Avenir Next LT Pro"/>
                <a:cs typeface="Arial"/>
              </a:rPr>
              <a:t>The equities market maintained an upward trend in May consolidating further on the gains recorded the prior month. Market recorded a gain of 8.05% for the month, whilst quarter to date gain stood at 14.21%. Consequently, the year-to-date performance of the market improved to +25.57%</a:t>
            </a:r>
          </a:p>
          <a:p>
            <a:pPr marL="271145" marR="11430" indent="-271145" algn="just">
              <a:buClr>
                <a:srgbClr val="A31E58"/>
              </a:buClr>
              <a:buSzPts val="1000"/>
              <a:buFont typeface="Wingdings" pitchFamily="2" charset="2"/>
              <a:buChar char=""/>
              <a:tabLst>
                <a:tab pos="696913" algn="l"/>
              </a:tabLst>
            </a:pPr>
            <a:endParaRPr lang="en-US" sz="500">
              <a:solidFill>
                <a:srgbClr val="4E4F51"/>
              </a:solidFill>
              <a:latin typeface="Avenir Next LT Pro"/>
              <a:cs typeface="Arial"/>
            </a:endParaRPr>
          </a:p>
          <a:p>
            <a:pPr marL="271145" marR="11430" indent="-271145" algn="just">
              <a:buClr>
                <a:srgbClr val="A31E58"/>
              </a:buClr>
              <a:buSzPts val="1000"/>
              <a:buFont typeface="Wingdings" pitchFamily="2" charset="2"/>
              <a:buChar char=""/>
              <a:tabLst>
                <a:tab pos="696913" algn="l"/>
              </a:tabLst>
            </a:pPr>
            <a:r>
              <a:rPr lang="en-US" sz="850">
                <a:solidFill>
                  <a:srgbClr val="4E4F51"/>
                </a:solidFill>
                <a:latin typeface="Avenir Next LT Pro"/>
                <a:cs typeface="Arial"/>
              </a:rPr>
              <a:t>Demand for equities witnessed in the prior month, remained sturdy for most of May as investors continued to react positively to the impressive first quarter financial performance. Specifically, the rally in the large cap stocks drove market performance northward. However, following the decision of the CBN’s MPC to increase benchmark interest rate by 150bps, investors began to take profit. </a:t>
            </a:r>
          </a:p>
          <a:p>
            <a:pPr marL="271145" marR="11430" indent="-271145" algn="just">
              <a:buClr>
                <a:srgbClr val="A31E58"/>
              </a:buClr>
              <a:buSzPts val="1000"/>
              <a:buFont typeface="Wingdings" pitchFamily="2" charset="2"/>
              <a:buChar char=""/>
              <a:tabLst>
                <a:tab pos="696913" algn="l"/>
              </a:tabLst>
            </a:pPr>
            <a:endParaRPr lang="en-US" sz="500">
              <a:solidFill>
                <a:srgbClr val="4E4F51"/>
              </a:solidFill>
              <a:latin typeface="Avenir Next LT Pro"/>
              <a:cs typeface="Arial"/>
            </a:endParaRPr>
          </a:p>
          <a:p>
            <a:pPr marL="271145" marR="11430" indent="-271145" algn="just">
              <a:buClr>
                <a:srgbClr val="A31E58"/>
              </a:buClr>
              <a:buSzPts val="1000"/>
              <a:buFont typeface="Wingdings" pitchFamily="2" charset="2"/>
              <a:buChar char=""/>
              <a:tabLst>
                <a:tab pos="696913" algn="l"/>
              </a:tabLst>
            </a:pPr>
            <a:r>
              <a:rPr lang="en-US" sz="850">
                <a:solidFill>
                  <a:srgbClr val="4E4F51"/>
                </a:solidFill>
                <a:latin typeface="Avenir Next LT Pro"/>
                <a:cs typeface="Arial"/>
              </a:rPr>
              <a:t>Precisely, the market’s performance was on the back of gains recorded by Airtel Africa (+27.49%), </a:t>
            </a:r>
            <a:r>
              <a:rPr lang="en-US" sz="850" err="1">
                <a:solidFill>
                  <a:srgbClr val="4E4F51"/>
                </a:solidFill>
                <a:latin typeface="Avenir Next LT Pro"/>
                <a:cs typeface="Arial"/>
              </a:rPr>
              <a:t>Seplat</a:t>
            </a:r>
            <a:r>
              <a:rPr lang="en-US" sz="850">
                <a:solidFill>
                  <a:srgbClr val="4E4F51"/>
                </a:solidFill>
                <a:latin typeface="Avenir Next LT Pro"/>
                <a:cs typeface="Arial"/>
              </a:rPr>
              <a:t> (+9.27%), </a:t>
            </a:r>
            <a:r>
              <a:rPr lang="en-US" sz="850" err="1">
                <a:solidFill>
                  <a:srgbClr val="4E4F51"/>
                </a:solidFill>
                <a:latin typeface="Avenir Next LT Pro"/>
                <a:cs typeface="Arial"/>
              </a:rPr>
              <a:t>Okomuoil</a:t>
            </a:r>
            <a:r>
              <a:rPr lang="en-US" sz="850">
                <a:solidFill>
                  <a:srgbClr val="4E4F51"/>
                </a:solidFill>
                <a:latin typeface="Avenir Next LT Pro"/>
                <a:cs typeface="Arial"/>
              </a:rPr>
              <a:t> (+46.26%), </a:t>
            </a:r>
            <a:r>
              <a:rPr lang="en-US" sz="850" err="1">
                <a:solidFill>
                  <a:srgbClr val="4E4F51"/>
                </a:solidFill>
                <a:latin typeface="Avenir Next LT Pro"/>
                <a:cs typeface="Arial"/>
              </a:rPr>
              <a:t>Presco</a:t>
            </a:r>
            <a:r>
              <a:rPr lang="en-US" sz="850">
                <a:solidFill>
                  <a:srgbClr val="4E4F51"/>
                </a:solidFill>
                <a:latin typeface="Avenir Next LT Pro"/>
                <a:cs typeface="Arial"/>
              </a:rPr>
              <a:t> (+12.97%) and MTN (+7.23%) despite the losses recorded by Nestle (-0.98%), Guinness (-2.69%), Stanbic (-5.63%) and </a:t>
            </a:r>
            <a:r>
              <a:rPr lang="en-US" sz="850" err="1">
                <a:solidFill>
                  <a:srgbClr val="4E4F51"/>
                </a:solidFill>
                <a:latin typeface="Avenir Next LT Pro"/>
                <a:cs typeface="Arial"/>
              </a:rPr>
              <a:t>Vitafoam</a:t>
            </a:r>
            <a:r>
              <a:rPr lang="en-US" sz="850">
                <a:solidFill>
                  <a:srgbClr val="4E4F51"/>
                </a:solidFill>
                <a:latin typeface="Avenir Next LT Pro"/>
                <a:cs typeface="Arial"/>
              </a:rPr>
              <a:t> (-7.01%)./</a:t>
            </a:r>
          </a:p>
        </p:txBody>
      </p:sp>
      <p:sp>
        <p:nvSpPr>
          <p:cNvPr id="10" name="Rectangle 9">
            <a:extLst>
              <a:ext uri="{FF2B5EF4-FFF2-40B4-BE49-F238E27FC236}">
                <a16:creationId xmlns:a16="http://schemas.microsoft.com/office/drawing/2014/main" id="{77956DCB-77B0-0549-82E0-D9A933710518}"/>
              </a:ext>
            </a:extLst>
          </p:cNvPr>
          <p:cNvSpPr/>
          <p:nvPr/>
        </p:nvSpPr>
        <p:spPr>
          <a:xfrm>
            <a:off x="354329" y="7138922"/>
            <a:ext cx="6229350" cy="2098010"/>
          </a:xfrm>
          <a:prstGeom prst="rect">
            <a:avLst/>
          </a:prstGeom>
        </p:spPr>
        <p:txBody>
          <a:bodyPr wrap="square" lIns="91440" tIns="45720" rIns="91440" bIns="45720" anchor="t">
            <a:spAutoFit/>
          </a:bodyPr>
          <a:lstStyle/>
          <a:p>
            <a:pPr marL="8890">
              <a:lnSpc>
                <a:spcPts val="800"/>
              </a:lnSpc>
              <a:tabLst>
                <a:tab pos="516255" algn="l"/>
                <a:tab pos="4263390" algn="l"/>
              </a:tabLst>
            </a:pPr>
            <a:r>
              <a:rPr lang="en-CA" sz="850" b="1" kern="1200">
                <a:solidFill>
                  <a:srgbClr val="4E4F51"/>
                </a:solidFill>
                <a:effectLst/>
                <a:latin typeface="Avenir Next LT Pro" panose="020B0504020202020204" pitchFamily="34" charset="0"/>
                <a:ea typeface="Baskerville" panose="02020502060306020303" pitchFamily="18" charset="0"/>
                <a:cs typeface="Arial" panose="020B0604020202020204" pitchFamily="34" charset="0"/>
              </a:rPr>
              <a:t>FIXED INCOME</a:t>
            </a:r>
          </a:p>
          <a:p>
            <a:pPr marL="8890">
              <a:lnSpc>
                <a:spcPts val="800"/>
              </a:lnSpc>
              <a:tabLst>
                <a:tab pos="516255" algn="l"/>
                <a:tab pos="4263390" algn="l"/>
              </a:tabLst>
            </a:pPr>
            <a:endParaRPr lang="en-CA" sz="850" b="1" kern="1200">
              <a:solidFill>
                <a:srgbClr val="4E4F51"/>
              </a:solidFill>
              <a:effectLst/>
              <a:latin typeface="Avenir Next LT Pro" panose="020B0504020202020204" pitchFamily="34" charset="0"/>
              <a:ea typeface="Baskerville" panose="02020502060306020303" pitchFamily="18" charset="0"/>
              <a:cs typeface="Arial" panose="020B0604020202020204" pitchFamily="34" charset="0"/>
            </a:endParaRPr>
          </a:p>
          <a:p>
            <a:pPr marL="271145" marR="11430" lvl="0" indent="-271145" algn="just">
              <a:buClr>
                <a:srgbClr val="A31E58"/>
              </a:buClr>
              <a:buSzPts val="1000"/>
              <a:buFont typeface="Wingdings" pitchFamily="2" charset="2"/>
              <a:buChar char=""/>
              <a:tabLst>
                <a:tab pos="696913" algn="l"/>
              </a:tabLst>
            </a:pPr>
            <a:r>
              <a:rPr lang="en-US" sz="850">
                <a:solidFill>
                  <a:srgbClr val="4E4F51"/>
                </a:solidFill>
                <a:latin typeface="Avenir Next LT Pro"/>
                <a:cs typeface="Arial"/>
              </a:rPr>
              <a:t>The fixed income market was largely bearish during the month on the back of lower maturities and hawkish move by the CBN’s monetary policy committee. As a result, money market indicators – Open Buy Back and Overnight rates rose by an average of 110 basis point and 96 basis point to 9.35% and 9.73% respectively.</a:t>
            </a:r>
          </a:p>
          <a:p>
            <a:pPr marL="271145" marR="11430" lvl="0" indent="-271145" algn="just">
              <a:buClr>
                <a:srgbClr val="A31E58"/>
              </a:buClr>
              <a:buSzPts val="1000"/>
              <a:buFont typeface="Wingdings" pitchFamily="2" charset="2"/>
              <a:buChar char=""/>
              <a:tabLst>
                <a:tab pos="696913" algn="l"/>
              </a:tabLst>
            </a:pPr>
            <a:endParaRPr lang="en-US" sz="500">
              <a:solidFill>
                <a:srgbClr val="4E4F51"/>
              </a:solidFill>
              <a:latin typeface="Avenir Next LT Pro"/>
              <a:cs typeface="Arial"/>
            </a:endParaRPr>
          </a:p>
          <a:p>
            <a:pPr marL="271145" marR="11430" lvl="0" indent="-271145" algn="just">
              <a:buClr>
                <a:srgbClr val="A31E58"/>
              </a:buClr>
              <a:buSzPts val="1000"/>
              <a:buFont typeface="Wingdings" pitchFamily="2" charset="2"/>
              <a:buChar char=""/>
              <a:tabLst>
                <a:tab pos="696913" algn="l"/>
              </a:tabLst>
            </a:pPr>
            <a:r>
              <a:rPr lang="en-US" sz="850">
                <a:solidFill>
                  <a:srgbClr val="4E4F51"/>
                </a:solidFill>
                <a:latin typeface="Avenir Next LT Pro"/>
                <a:cs typeface="Arial"/>
              </a:rPr>
              <a:t>The MPC at its third meeting of the year increased benchmark interest rates (monetary policy rate) by 150 basis points to 13% whilst keeping all other parameters constant. This move marks the first hike since 2016 and was premised on the need to address the uptick in inflation rate and the likely sustained price pressures in the near term. </a:t>
            </a:r>
          </a:p>
          <a:p>
            <a:pPr marL="271145" marR="11430" lvl="0" indent="-271145" algn="just">
              <a:buClr>
                <a:srgbClr val="A31E58"/>
              </a:buClr>
              <a:buSzPts val="1000"/>
              <a:buFont typeface="Wingdings" pitchFamily="2" charset="2"/>
              <a:buChar char=""/>
              <a:tabLst>
                <a:tab pos="696913" algn="l"/>
              </a:tabLst>
            </a:pPr>
            <a:endParaRPr lang="en-US" sz="500">
              <a:solidFill>
                <a:srgbClr val="4E4F51"/>
              </a:solidFill>
              <a:latin typeface="Avenir Next LT Pro"/>
              <a:cs typeface="Arial"/>
            </a:endParaRPr>
          </a:p>
          <a:p>
            <a:pPr marL="271145" marR="11430" lvl="0" indent="-271145" algn="just">
              <a:buClr>
                <a:srgbClr val="A31E58"/>
              </a:buClr>
              <a:buSzPts val="1000"/>
              <a:buFont typeface="Wingdings" pitchFamily="2" charset="2"/>
              <a:buChar char=""/>
              <a:tabLst>
                <a:tab pos="696913" algn="l"/>
              </a:tabLst>
            </a:pPr>
            <a:r>
              <a:rPr lang="en-US" sz="850">
                <a:solidFill>
                  <a:srgbClr val="4E4F51"/>
                </a:solidFill>
                <a:latin typeface="Avenir Next LT Pro"/>
                <a:cs typeface="Arial"/>
              </a:rPr>
              <a:t>Consequently, at the primary market auctions for Treasury Bills, average stop rate rose by 56 basis points to 3.72%. While stop rate increased on the three tenors offered, the 364-day paper had the most significant jump of 179 basis points. Also, average yield at the secondary market for Treasury Bills rose by 33 basis points to 3.76%. </a:t>
            </a:r>
          </a:p>
          <a:p>
            <a:pPr marL="271145" marR="11430" lvl="0" indent="-271145" algn="just">
              <a:buClr>
                <a:srgbClr val="A31E58"/>
              </a:buClr>
              <a:buSzPts val="1000"/>
              <a:buFont typeface="Wingdings" pitchFamily="2" charset="2"/>
              <a:buChar char=""/>
              <a:tabLst>
                <a:tab pos="696913" algn="l"/>
              </a:tabLst>
            </a:pPr>
            <a:endParaRPr lang="en-US" sz="500">
              <a:solidFill>
                <a:srgbClr val="4E4F51"/>
              </a:solidFill>
              <a:latin typeface="Avenir Next LT Pro"/>
              <a:cs typeface="Arial"/>
            </a:endParaRPr>
          </a:p>
          <a:p>
            <a:pPr marL="271145" marR="11430" lvl="0" indent="-271145" algn="just">
              <a:buClr>
                <a:srgbClr val="A31E58"/>
              </a:buClr>
              <a:buSzPts val="1000"/>
              <a:buFont typeface="Wingdings" pitchFamily="2" charset="2"/>
              <a:buChar char=""/>
              <a:tabLst>
                <a:tab pos="696913" algn="l"/>
              </a:tabLst>
            </a:pPr>
            <a:r>
              <a:rPr lang="en-US" sz="850">
                <a:solidFill>
                  <a:srgbClr val="4E4F51"/>
                </a:solidFill>
                <a:latin typeface="Avenir Next LT Pro"/>
                <a:cs typeface="Arial"/>
              </a:rPr>
              <a:t>At the monthly bond auction held before the MPC meeting, average stop yield across maturities was up by 2bps closing at 11.82%, with a 10bps increase on the 2042 maturity. At the secondary market, average yields rose slightly by 3 basis points to 11.06%</a:t>
            </a:r>
          </a:p>
        </p:txBody>
      </p:sp>
    </p:spTree>
    <p:extLst>
      <p:ext uri="{BB962C8B-B14F-4D97-AF65-F5344CB8AC3E}">
        <p14:creationId xmlns:p14="http://schemas.microsoft.com/office/powerpoint/2010/main" val="3502937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88F090A6-F2B4-154D-A3CD-5ECD422229EE}"/>
              </a:ext>
            </a:extLst>
          </p:cNvPr>
          <p:cNvSpPr/>
          <p:nvPr/>
        </p:nvSpPr>
        <p:spPr>
          <a:xfrm>
            <a:off x="388620" y="681040"/>
            <a:ext cx="6080760" cy="1453090"/>
          </a:xfrm>
          <a:prstGeom prst="rect">
            <a:avLst/>
          </a:prstGeom>
        </p:spPr>
        <p:txBody>
          <a:bodyPr wrap="square" lIns="90000">
            <a:spAutoFit/>
          </a:bodyPr>
          <a:lstStyle/>
          <a:p>
            <a:pPr marL="12700" algn="just">
              <a:lnSpc>
                <a:spcPts val="1935"/>
              </a:lnSpc>
              <a:tabLst>
                <a:tab pos="516255" algn="l"/>
                <a:tab pos="4263390" algn="l"/>
              </a:tabLst>
            </a:pPr>
            <a:r>
              <a:rPr lang="en-CA" sz="850" b="1">
                <a:solidFill>
                  <a:srgbClr val="4F4F51"/>
                </a:solidFill>
                <a:latin typeface="Avenir Next LT Pro" panose="020B0504020202020204" pitchFamily="34" charset="0"/>
                <a:ea typeface="Baskerville" panose="02020502070401020303" pitchFamily="18" charset="0"/>
                <a:cs typeface="Arial" panose="020B0604020202020204" pitchFamily="34" charset="0"/>
              </a:rPr>
              <a:t>FUND STRUCTURE</a:t>
            </a:r>
            <a:endParaRPr lang="en-CA" sz="850" b="1">
              <a:latin typeface="Avenir Next LT Pro" panose="020B0504020202020204" pitchFamily="34" charset="0"/>
              <a:ea typeface="Baskerville" panose="02020502070401020303" pitchFamily="18" charset="0"/>
              <a:cs typeface="Arial" panose="020B0604020202020204" pitchFamily="34" charset="0"/>
            </a:endParaRPr>
          </a:p>
          <a:p>
            <a:pPr algn="just"/>
            <a:r>
              <a:rPr lang="en-US" sz="850">
                <a:solidFill>
                  <a:srgbClr val="4E4F51"/>
                </a:solidFill>
                <a:latin typeface="Avenir Next LT Pro" panose="020B0504020202020204" pitchFamily="34" charset="0"/>
                <a:cs typeface="Arial" panose="020B0604020202020204" pitchFamily="34" charset="0"/>
              </a:rPr>
              <a:t>The ARM Aggressive Growth Fund is an open-ended fund with a permissible investment limit exposure of 70% - 100% in stocks of companies quoted on the Nigerian Stock Exchange. The ARM Aggressive Growth Fund is constituted by a trust deed and duly authorized and registered in Nigeria as a unit trust scheme under the Investments &amp; Securities Act 1990. </a:t>
            </a:r>
          </a:p>
          <a:p>
            <a:pPr algn="just"/>
            <a:endParaRPr lang="en-CA" sz="850">
              <a:solidFill>
                <a:srgbClr val="4E4F51"/>
              </a:solidFill>
              <a:latin typeface="Avenir Next LT Pro" panose="020B0504020202020204" pitchFamily="34" charset="0"/>
              <a:cs typeface="Arial" panose="020B0604020202020204" pitchFamily="34" charset="0"/>
            </a:endParaRPr>
          </a:p>
          <a:p>
            <a:pPr marR="11430" algn="just">
              <a:lnSpc>
                <a:spcPct val="105000"/>
              </a:lnSpc>
              <a:spcBef>
                <a:spcPts val="530"/>
              </a:spcBef>
              <a:buClr>
                <a:srgbClr val="A31E58"/>
              </a:buClr>
              <a:buSzPts val="1000"/>
              <a:tabLst>
                <a:tab pos="696913" algn="l"/>
              </a:tabLst>
            </a:pPr>
            <a:r>
              <a:rPr lang="en-CA" sz="850" b="1">
                <a:solidFill>
                  <a:srgbClr val="4E4F51"/>
                </a:solidFill>
                <a:latin typeface="Avenir Next LT Pro" panose="020B0504020202020204" pitchFamily="34" charset="0"/>
                <a:cs typeface="Arial" panose="020B0604020202020204" pitchFamily="34" charset="0"/>
              </a:rPr>
              <a:t>FUND OBJECTIVE</a:t>
            </a:r>
          </a:p>
          <a:p>
            <a:pPr algn="just"/>
            <a:r>
              <a:rPr lang="en-US" sz="850">
                <a:solidFill>
                  <a:srgbClr val="4E4F51"/>
                </a:solidFill>
                <a:latin typeface="Avenir Next LT Pro" panose="020B0504020202020204" pitchFamily="34" charset="0"/>
                <a:ea typeface="Baskerville" panose="02020502070401020303" pitchFamily="18" charset="0"/>
                <a:cs typeface="Arial" panose="020B0604020202020204" pitchFamily="34" charset="0"/>
              </a:rPr>
              <a:t>The mix of assets in the Fund is aimed at providing long term capital growth opportunities for investors with a high-risk tolerance. </a:t>
            </a:r>
          </a:p>
        </p:txBody>
      </p:sp>
      <p:sp>
        <p:nvSpPr>
          <p:cNvPr id="15" name="Text Box 81">
            <a:extLst>
              <a:ext uri="{FF2B5EF4-FFF2-40B4-BE49-F238E27FC236}">
                <a16:creationId xmlns:a16="http://schemas.microsoft.com/office/drawing/2014/main" id="{C1E192A0-6C42-1B49-8B6A-984C7F2F673D}"/>
              </a:ext>
            </a:extLst>
          </p:cNvPr>
          <p:cNvSpPr txBox="1">
            <a:spLocks noChangeAspect="1" noEditPoints="1" noChangeArrowheads="1" noChangeShapeType="1" noTextEdit="1"/>
          </p:cNvSpPr>
          <p:nvPr/>
        </p:nvSpPr>
        <p:spPr bwMode="auto">
          <a:xfrm>
            <a:off x="0" y="2221627"/>
            <a:ext cx="1471295" cy="176530"/>
          </a:xfrm>
          <a:prstGeom prst="rect">
            <a:avLst/>
          </a:prstGeom>
          <a:solidFill>
            <a:srgbClr val="A12057"/>
          </a:solidFill>
          <a:ln w="9525">
            <a:noFill/>
            <a:miter lim="800000"/>
            <a:headEnd/>
            <a:tailEnd/>
          </a:ln>
        </p:spPr>
        <p:txBody>
          <a:bodyPr rot="0" vert="horz" wrap="square" lIns="0" tIns="0" rIns="0" bIns="0" anchor="t" anchorCtr="0" upright="1">
            <a:noAutofit/>
          </a:bodyPr>
          <a:lstStyle/>
          <a:p>
            <a:pPr marL="12700">
              <a:spcBef>
                <a:spcPts val="100"/>
              </a:spcBef>
              <a:spcAft>
                <a:spcPts val="0"/>
              </a:spcAft>
              <a:tabLst>
                <a:tab pos="516255" algn="l"/>
                <a:tab pos="1458595" algn="l"/>
              </a:tabLst>
            </a:pPr>
            <a:r>
              <a:rPr lang="en-CA" sz="1000">
                <a:solidFill>
                  <a:schemeClr val="bg1"/>
                </a:solidFill>
                <a:effectLst/>
                <a:latin typeface="Arial" panose="020B0604020202020204" pitchFamily="34" charset="0"/>
                <a:ea typeface="Arial" panose="020B0604020202020204" pitchFamily="34" charset="0"/>
              </a:rPr>
              <a:t> </a:t>
            </a:r>
            <a:r>
              <a:rPr lang="en-GB" sz="1000">
                <a:solidFill>
                  <a:schemeClr val="bg1"/>
                </a:solidFill>
                <a:effectLst/>
                <a:latin typeface="Arial" panose="020B0604020202020204" pitchFamily="34" charset="0"/>
                <a:ea typeface="Arial" panose="020B0604020202020204" pitchFamily="34" charset="0"/>
              </a:rPr>
              <a:t>	</a:t>
            </a:r>
            <a:r>
              <a:rPr lang="en-GB" sz="1000" spc="10">
                <a:solidFill>
                  <a:schemeClr val="bg1"/>
                </a:solidFill>
                <a:effectLst/>
                <a:latin typeface="Arial" panose="020B0604020202020204" pitchFamily="34" charset="0"/>
                <a:ea typeface="Arial" panose="020B0604020202020204" pitchFamily="34" charset="0"/>
              </a:rPr>
              <a:t>KEY</a:t>
            </a:r>
            <a:r>
              <a:rPr lang="en-GB" sz="1000" spc="40">
                <a:solidFill>
                  <a:schemeClr val="bg1"/>
                </a:solidFill>
                <a:effectLst/>
                <a:latin typeface="Arial" panose="020B0604020202020204" pitchFamily="34" charset="0"/>
                <a:ea typeface="Arial" panose="020B0604020202020204" pitchFamily="34" charset="0"/>
              </a:rPr>
              <a:t> </a:t>
            </a:r>
            <a:r>
              <a:rPr lang="en-GB" sz="1000">
                <a:solidFill>
                  <a:schemeClr val="bg1"/>
                </a:solidFill>
                <a:effectLst/>
                <a:latin typeface="Arial" panose="020B0604020202020204" pitchFamily="34" charset="0"/>
                <a:ea typeface="Arial" panose="020B0604020202020204" pitchFamily="34" charset="0"/>
              </a:rPr>
              <a:t>FACTS	</a:t>
            </a:r>
            <a:endParaRPr lang="en-CA" sz="1100">
              <a:solidFill>
                <a:schemeClr val="bg1"/>
              </a:solidFill>
              <a:effectLst/>
              <a:latin typeface="Arial" panose="020B0604020202020204" pitchFamily="34" charset="0"/>
              <a:ea typeface="Arial" panose="020B0604020202020204" pitchFamily="34" charset="0"/>
            </a:endParaRPr>
          </a:p>
        </p:txBody>
      </p:sp>
      <p:graphicFrame>
        <p:nvGraphicFramePr>
          <p:cNvPr id="2" name="Table 2">
            <a:extLst>
              <a:ext uri="{FF2B5EF4-FFF2-40B4-BE49-F238E27FC236}">
                <a16:creationId xmlns:a16="http://schemas.microsoft.com/office/drawing/2014/main" id="{EC0A9305-4E8A-A447-94BE-28DA8015C6F7}"/>
              </a:ext>
            </a:extLst>
          </p:cNvPr>
          <p:cNvGraphicFramePr>
            <a:graphicFrameLocks noGrp="1"/>
          </p:cNvGraphicFramePr>
          <p:nvPr>
            <p:extLst>
              <p:ext uri="{D42A27DB-BD31-4B8C-83A1-F6EECF244321}">
                <p14:modId xmlns:p14="http://schemas.microsoft.com/office/powerpoint/2010/main" val="2126075284"/>
              </p:ext>
            </p:extLst>
          </p:nvPr>
        </p:nvGraphicFramePr>
        <p:xfrm>
          <a:off x="356488" y="2426222"/>
          <a:ext cx="6080761" cy="2743200"/>
        </p:xfrm>
        <a:graphic>
          <a:graphicData uri="http://schemas.openxmlformats.org/drawingml/2006/table">
            <a:tbl>
              <a:tblPr bandRow="1">
                <a:tableStyleId>{5C22544A-7EE6-4342-B048-85BDC9FD1C3A}</a:tableStyleId>
              </a:tblPr>
              <a:tblGrid>
                <a:gridCol w="1915669">
                  <a:extLst>
                    <a:ext uri="{9D8B030D-6E8A-4147-A177-3AD203B41FA5}">
                      <a16:colId xmlns:a16="http://schemas.microsoft.com/office/drawing/2014/main" val="2077025106"/>
                    </a:ext>
                  </a:extLst>
                </a:gridCol>
                <a:gridCol w="4165092">
                  <a:extLst>
                    <a:ext uri="{9D8B030D-6E8A-4147-A177-3AD203B41FA5}">
                      <a16:colId xmlns:a16="http://schemas.microsoft.com/office/drawing/2014/main" val="876641164"/>
                    </a:ext>
                  </a:extLst>
                </a:gridCol>
              </a:tblGrid>
              <a:tr h="224621">
                <a:tc>
                  <a:txBody>
                    <a:bodyPr/>
                    <a:lstStyle/>
                    <a:p>
                      <a:r>
                        <a:rPr lang="en-US" sz="900" b="1">
                          <a:solidFill>
                            <a:srgbClr val="4E4F51"/>
                          </a:solidFill>
                          <a:latin typeface="Avenir Next LT Pro" panose="020B0504020202020204" pitchFamily="34" charset="0"/>
                          <a:cs typeface="Arial" panose="020B0604020202020204" pitchFamily="34" charset="0"/>
                        </a:rPr>
                        <a:t>Launch Date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April 2007</a:t>
                      </a:r>
                    </a:p>
                  </a:txBody>
                  <a:tcPr>
                    <a:lnL w="12700" cap="flat" cmpd="sng" algn="ctr">
                      <a:solidFill>
                        <a:srgbClr val="86705B"/>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4061064722"/>
                  </a:ext>
                </a:extLst>
              </a:tr>
              <a:tr h="224621">
                <a:tc>
                  <a:txBody>
                    <a:bodyPr/>
                    <a:lstStyle/>
                    <a:p>
                      <a:r>
                        <a:rPr lang="en-US" sz="900" b="1">
                          <a:solidFill>
                            <a:srgbClr val="4E4F51"/>
                          </a:solidFill>
                          <a:latin typeface="Avenir Next LT Pro" panose="020B0504020202020204" pitchFamily="34" charset="0"/>
                          <a:cs typeface="Arial" panose="020B0604020202020204" pitchFamily="34" charset="0"/>
                        </a:rPr>
                        <a:t>Size of Fund</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N2.41 Billion</a:t>
                      </a:r>
                    </a:p>
                  </a:txBody>
                  <a:tcPr>
                    <a:lnL w="12700" cap="flat" cmpd="sng" algn="ctr">
                      <a:solidFill>
                        <a:srgbClr val="86705B"/>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484793183"/>
                  </a:ext>
                </a:extLst>
              </a:tr>
              <a:tr h="224621">
                <a:tc>
                  <a:txBody>
                    <a:bodyPr/>
                    <a:lstStyle/>
                    <a:p>
                      <a:r>
                        <a:rPr lang="en-US" sz="900" b="1">
                          <a:solidFill>
                            <a:srgbClr val="4E4F51"/>
                          </a:solidFill>
                          <a:latin typeface="Avenir Next LT Pro" panose="020B0504020202020204" pitchFamily="34" charset="0"/>
                          <a:cs typeface="Arial" panose="020B0604020202020204" pitchFamily="34" charset="0"/>
                        </a:rPr>
                        <a:t>Memorandum Listings</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2008</a:t>
                      </a:r>
                    </a:p>
                  </a:txBody>
                  <a:tcPr>
                    <a:lnL w="12700" cap="flat" cmpd="sng" algn="ctr">
                      <a:solidFill>
                        <a:srgbClr val="86705B"/>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725127597"/>
                  </a:ext>
                </a:extLst>
              </a:tr>
              <a:tr h="224621">
                <a:tc>
                  <a:txBody>
                    <a:bodyPr/>
                    <a:lstStyle/>
                    <a:p>
                      <a:r>
                        <a:rPr lang="en-US" sz="900" b="1">
                          <a:solidFill>
                            <a:srgbClr val="4E4F51"/>
                          </a:solidFill>
                          <a:latin typeface="Avenir Next LT Pro" panose="020B0504020202020204" pitchFamily="34" charset="0"/>
                          <a:cs typeface="Arial" panose="020B0604020202020204" pitchFamily="34" charset="0"/>
                        </a:rPr>
                        <a:t>Initial Investment Amount</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N50,000.00</a:t>
                      </a:r>
                    </a:p>
                  </a:txBody>
                  <a:tcPr>
                    <a:lnL w="12700" cap="flat" cmpd="sng" algn="ctr">
                      <a:solidFill>
                        <a:srgbClr val="86705B"/>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234272990"/>
                  </a:ext>
                </a:extLst>
              </a:tr>
              <a:tr h="224621">
                <a:tc>
                  <a:txBody>
                    <a:bodyPr/>
                    <a:lstStyle/>
                    <a:p>
                      <a:r>
                        <a:rPr lang="en-US" sz="900" b="1">
                          <a:solidFill>
                            <a:srgbClr val="4E4F51"/>
                          </a:solidFill>
                          <a:latin typeface="Avenir Next LT Pro" panose="020B0504020202020204" pitchFamily="34" charset="0"/>
                          <a:cs typeface="Arial" panose="020B0604020202020204" pitchFamily="34" charset="0"/>
                        </a:rPr>
                        <a:t>Incentive Fee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Maximum 20% of excess returns above benchmark</a:t>
                      </a:r>
                    </a:p>
                  </a:txBody>
                  <a:tcPr>
                    <a:lnL w="12700" cap="flat" cmpd="sng" algn="ctr">
                      <a:solidFill>
                        <a:srgbClr val="86705B"/>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52469703"/>
                  </a:ext>
                </a:extLst>
              </a:tr>
              <a:tr h="224621">
                <a:tc>
                  <a:txBody>
                    <a:bodyPr/>
                    <a:lstStyle/>
                    <a:p>
                      <a:r>
                        <a:rPr lang="en-US" sz="900" b="1">
                          <a:solidFill>
                            <a:srgbClr val="4E4F51"/>
                          </a:solidFill>
                          <a:latin typeface="Avenir Next LT Pro" panose="020B0504020202020204" pitchFamily="34" charset="0"/>
                          <a:cs typeface="Arial" panose="020B0604020202020204" pitchFamily="34" charset="0"/>
                        </a:rPr>
                        <a:t>Management Fee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1.5% of NAV</a:t>
                      </a:r>
                    </a:p>
                  </a:txBody>
                  <a:tcPr>
                    <a:lnL w="12700" cap="flat" cmpd="sng" algn="ctr">
                      <a:solidFill>
                        <a:srgbClr val="86705B"/>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2633674"/>
                  </a:ext>
                </a:extLst>
              </a:tr>
              <a:tr h="224621">
                <a:tc>
                  <a:txBody>
                    <a:bodyPr/>
                    <a:lstStyle/>
                    <a:p>
                      <a:r>
                        <a:rPr lang="en-US" sz="900" b="1">
                          <a:solidFill>
                            <a:srgbClr val="4E4F51"/>
                          </a:solidFill>
                          <a:latin typeface="Avenir Next LT Pro" panose="020B0504020202020204" pitchFamily="34" charset="0"/>
                          <a:cs typeface="Arial" panose="020B0604020202020204" pitchFamily="34" charset="0"/>
                        </a:rPr>
                        <a:t>Benchmark</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Nigerian Stock Exchange 30 Index (NGSE30)</a:t>
                      </a:r>
                    </a:p>
                  </a:txBody>
                  <a:tcPr>
                    <a:lnL w="12700" cap="flat" cmpd="sng" algn="ctr">
                      <a:solidFill>
                        <a:srgbClr val="86705B"/>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2518447754"/>
                  </a:ext>
                </a:extLst>
              </a:tr>
              <a:tr h="224621">
                <a:tc>
                  <a:txBody>
                    <a:bodyPr/>
                    <a:lstStyle/>
                    <a:p>
                      <a:r>
                        <a:rPr lang="en-US" sz="900" b="1">
                          <a:solidFill>
                            <a:srgbClr val="4E4F51"/>
                          </a:solidFill>
                          <a:latin typeface="Avenir Next LT Pro" panose="020B0504020202020204" pitchFamily="34" charset="0"/>
                          <a:cs typeface="Arial" panose="020B0604020202020204" pitchFamily="34" charset="0"/>
                        </a:rPr>
                        <a:t>Trustee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First Trustees Nigeria Ltd, a subsidiary of FBN Capital Ltd.</a:t>
                      </a:r>
                    </a:p>
                  </a:txBody>
                  <a:tcPr>
                    <a:lnL w="12700" cap="flat" cmpd="sng" algn="ctr">
                      <a:solidFill>
                        <a:srgbClr val="86705B"/>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296049750"/>
                  </a:ext>
                </a:extLst>
              </a:tr>
              <a:tr h="224621">
                <a:tc>
                  <a:txBody>
                    <a:bodyPr/>
                    <a:lstStyle/>
                    <a:p>
                      <a:r>
                        <a:rPr lang="en-US" sz="900" b="1">
                          <a:solidFill>
                            <a:srgbClr val="4E4F51"/>
                          </a:solidFill>
                          <a:latin typeface="Avenir Next LT Pro" panose="020B0504020202020204" pitchFamily="34" charset="0"/>
                          <a:cs typeface="Arial" panose="020B0604020202020204" pitchFamily="34" charset="0"/>
                        </a:rPr>
                        <a:t>Custodian</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Rand Merchant Bank Limiited</a:t>
                      </a:r>
                    </a:p>
                  </a:txBody>
                  <a:tcPr>
                    <a:lnL w="12700" cap="flat" cmpd="sng" algn="ctr">
                      <a:solidFill>
                        <a:srgbClr val="86705B"/>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2171586531"/>
                  </a:ext>
                </a:extLst>
              </a:tr>
              <a:tr h="224621">
                <a:tc>
                  <a:txBody>
                    <a:bodyPr/>
                    <a:lstStyle/>
                    <a:p>
                      <a:r>
                        <a:rPr lang="en-US" sz="900" b="1">
                          <a:solidFill>
                            <a:srgbClr val="4E4F51"/>
                          </a:solidFill>
                          <a:latin typeface="Avenir Next LT Pro" panose="020B0504020202020204" pitchFamily="34" charset="0"/>
                          <a:cs typeface="Arial" panose="020B0604020202020204" pitchFamily="34" charset="0"/>
                        </a:rPr>
                        <a:t>Risk Profile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High</a:t>
                      </a:r>
                    </a:p>
                  </a:txBody>
                  <a:tcPr>
                    <a:lnL w="12700" cap="flat" cmpd="sng" algn="ctr">
                      <a:solidFill>
                        <a:srgbClr val="86705B"/>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422067321"/>
                  </a:ext>
                </a:extLst>
              </a:tr>
              <a:tr h="224621">
                <a:tc>
                  <a:txBody>
                    <a:bodyPr/>
                    <a:lstStyle/>
                    <a:p>
                      <a:r>
                        <a:rPr lang="en-US" sz="900" b="1">
                          <a:solidFill>
                            <a:srgbClr val="4E4F51"/>
                          </a:solidFill>
                          <a:latin typeface="Avenir Next LT Pro" panose="020B0504020202020204" pitchFamily="34" charset="0"/>
                          <a:cs typeface="Arial" panose="020B0604020202020204" pitchFamily="34" charset="0"/>
                        </a:rPr>
                        <a:t>Relative Return</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-4.85%</a:t>
                      </a:r>
                    </a:p>
                  </a:txBody>
                  <a:tcPr>
                    <a:lnL w="12700" cap="flat" cmpd="sng" algn="ctr">
                      <a:solidFill>
                        <a:srgbClr val="86705B"/>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084761594"/>
                  </a:ext>
                </a:extLst>
              </a:tr>
              <a:tr h="224621">
                <a:tc>
                  <a:txBody>
                    <a:bodyPr/>
                    <a:lstStyle/>
                    <a:p>
                      <a:r>
                        <a:rPr lang="en-US" sz="900" b="1">
                          <a:solidFill>
                            <a:srgbClr val="4E4F51"/>
                          </a:solidFill>
                          <a:latin typeface="Avenir Next LT Pro" panose="020B0504020202020204" pitchFamily="34" charset="0"/>
                          <a:cs typeface="Arial" panose="020B0604020202020204" pitchFamily="34" charset="0"/>
                        </a:rPr>
                        <a:t>Equity Beta</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0.77</a:t>
                      </a:r>
                    </a:p>
                  </a:txBody>
                  <a:tcPr>
                    <a:lnL w="12700" cap="flat" cmpd="sng" algn="ctr">
                      <a:solidFill>
                        <a:srgbClr val="86705B"/>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615335626"/>
                  </a:ext>
                </a:extLst>
              </a:tr>
            </a:tbl>
          </a:graphicData>
        </a:graphic>
      </p:graphicFrame>
      <p:sp>
        <p:nvSpPr>
          <p:cNvPr id="22" name="Text Box 24">
            <a:extLst>
              <a:ext uri="{FF2B5EF4-FFF2-40B4-BE49-F238E27FC236}">
                <a16:creationId xmlns:a16="http://schemas.microsoft.com/office/drawing/2014/main" id="{A0D70437-7E38-374A-8BD9-0364BB6093A0}"/>
              </a:ext>
            </a:extLst>
          </p:cNvPr>
          <p:cNvSpPr txBox="1">
            <a:spLocks noChangeAspect="1" noEditPoints="1" noChangeArrowheads="1" noChangeShapeType="1" noTextEdit="1"/>
          </p:cNvSpPr>
          <p:nvPr/>
        </p:nvSpPr>
        <p:spPr bwMode="auto">
          <a:xfrm>
            <a:off x="356488" y="5413624"/>
            <a:ext cx="1902079" cy="264161"/>
          </a:xfrm>
          <a:prstGeom prst="rect">
            <a:avLst/>
          </a:prstGeom>
          <a:solidFill>
            <a:srgbClr val="E6DCD2"/>
          </a:solidFill>
          <a:ln>
            <a:solidFill>
              <a:srgbClr val="85705B"/>
            </a:solidFill>
          </a:ln>
        </p:spPr>
        <p:txBody>
          <a:bodyPr rot="0" vert="horz" wrap="square" lIns="0" tIns="0" rIns="0" bIns="0" anchor="ctr" anchorCtr="0" upright="1">
            <a:noAutofit/>
          </a:bodyPr>
          <a:lstStyle/>
          <a:p>
            <a:pPr marL="25400" algn="ctr">
              <a:spcBef>
                <a:spcPts val="20"/>
              </a:spcBef>
            </a:pPr>
            <a:r>
              <a:rPr lang="en-GB" sz="900">
                <a:solidFill>
                  <a:srgbClr val="4E4F51"/>
                </a:solidFill>
                <a:effectLst/>
                <a:latin typeface="Arial" panose="020B0604020202020204" pitchFamily="34" charset="0"/>
                <a:ea typeface="Arial" panose="020B0604020202020204" pitchFamily="34" charset="0"/>
                <a:cs typeface="Arial" panose="020B0604020202020204" pitchFamily="34" charset="0"/>
              </a:rPr>
              <a:t> </a:t>
            </a:r>
            <a:r>
              <a:rPr lang="en-GB" sz="900">
                <a:solidFill>
                  <a:srgbClr val="4E4F51"/>
                </a:solidFill>
                <a:latin typeface="Arial" panose="020B0604020202020204" pitchFamily="34" charset="0"/>
                <a:ea typeface="Arial" panose="020B0604020202020204" pitchFamily="34" charset="0"/>
                <a:cs typeface="Arial" panose="020B0604020202020204" pitchFamily="34" charset="0"/>
              </a:rPr>
              <a:t>FUND ASSET ALLOCATION</a:t>
            </a:r>
            <a:endParaRPr lang="en-CA" sz="900">
              <a:solidFill>
                <a:srgbClr val="4E4F51"/>
              </a:solidFill>
              <a:effectLst/>
              <a:latin typeface="Arial" panose="020B0604020202020204" pitchFamily="34" charset="0"/>
              <a:ea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BFF69B8-E3C2-FC47-8933-909126F619ED}"/>
              </a:ext>
            </a:extLst>
          </p:cNvPr>
          <p:cNvSpPr txBox="1"/>
          <p:nvPr/>
        </p:nvSpPr>
        <p:spPr>
          <a:xfrm>
            <a:off x="569754" y="7452552"/>
            <a:ext cx="1443815" cy="246221"/>
          </a:xfrm>
          <a:prstGeom prst="rect">
            <a:avLst/>
          </a:prstGeom>
          <a:noFill/>
        </p:spPr>
        <p:txBody>
          <a:bodyPr wrap="square" rtlCol="0">
            <a:spAutoFit/>
          </a:bodyPr>
          <a:lstStyle/>
          <a:p>
            <a:r>
              <a:rPr lang="en-US" sz="1000">
                <a:solidFill>
                  <a:srgbClr val="4E4F51"/>
                </a:solidFill>
                <a:latin typeface="Arial" panose="020B0604020202020204" pitchFamily="34" charset="0"/>
                <a:cs typeface="Arial" panose="020B0604020202020204" pitchFamily="34" charset="0"/>
              </a:rPr>
              <a:t>Equities</a:t>
            </a:r>
          </a:p>
        </p:txBody>
      </p:sp>
      <p:sp>
        <p:nvSpPr>
          <p:cNvPr id="37" name="TextBox 36">
            <a:extLst>
              <a:ext uri="{FF2B5EF4-FFF2-40B4-BE49-F238E27FC236}">
                <a16:creationId xmlns:a16="http://schemas.microsoft.com/office/drawing/2014/main" id="{5FD200F4-A0BD-D446-A58D-B7169D68DC2D}"/>
              </a:ext>
            </a:extLst>
          </p:cNvPr>
          <p:cNvSpPr txBox="1"/>
          <p:nvPr/>
        </p:nvSpPr>
        <p:spPr>
          <a:xfrm>
            <a:off x="1351065" y="7443305"/>
            <a:ext cx="1554480" cy="246221"/>
          </a:xfrm>
          <a:prstGeom prst="rect">
            <a:avLst/>
          </a:prstGeom>
          <a:noFill/>
        </p:spPr>
        <p:txBody>
          <a:bodyPr wrap="square" rtlCol="0">
            <a:spAutoFit/>
          </a:bodyPr>
          <a:lstStyle/>
          <a:p>
            <a:r>
              <a:rPr lang="en-US" sz="1000">
                <a:solidFill>
                  <a:srgbClr val="4E4F51"/>
                </a:solidFill>
                <a:latin typeface="Arial" panose="020B0604020202020204" pitchFamily="34" charset="0"/>
                <a:cs typeface="Arial" panose="020B0604020202020204" pitchFamily="34" charset="0"/>
              </a:rPr>
              <a:t>Fixed Income</a:t>
            </a:r>
          </a:p>
        </p:txBody>
      </p:sp>
      <p:sp>
        <p:nvSpPr>
          <p:cNvPr id="25" name="Text Box 24">
            <a:extLst>
              <a:ext uri="{FF2B5EF4-FFF2-40B4-BE49-F238E27FC236}">
                <a16:creationId xmlns:a16="http://schemas.microsoft.com/office/drawing/2014/main" id="{E64EE81B-F0CC-4844-BECA-1990C340A838}"/>
              </a:ext>
            </a:extLst>
          </p:cNvPr>
          <p:cNvSpPr txBox="1">
            <a:spLocks noChangeAspect="1" noEditPoints="1" noChangeArrowheads="1" noChangeShapeType="1" noTextEdit="1"/>
          </p:cNvSpPr>
          <p:nvPr/>
        </p:nvSpPr>
        <p:spPr bwMode="auto">
          <a:xfrm>
            <a:off x="2905544" y="5409632"/>
            <a:ext cx="3797521" cy="264160"/>
          </a:xfrm>
          <a:prstGeom prst="rect">
            <a:avLst/>
          </a:prstGeom>
          <a:solidFill>
            <a:srgbClr val="E6DCD2"/>
          </a:solidFill>
          <a:ln>
            <a:solidFill>
              <a:srgbClr val="85705B"/>
            </a:solidFill>
          </a:ln>
        </p:spPr>
        <p:txBody>
          <a:bodyPr rot="0" vert="horz" wrap="square" lIns="0" tIns="0" rIns="0" bIns="0" anchor="ctr" anchorCtr="0" upright="1">
            <a:noAutofit/>
          </a:bodyPr>
          <a:lstStyle/>
          <a:p>
            <a:pPr marL="25400" algn="ctr">
              <a:spcBef>
                <a:spcPts val="20"/>
              </a:spcBef>
            </a:pPr>
            <a:r>
              <a:rPr lang="en-GB" sz="900">
                <a:solidFill>
                  <a:srgbClr val="4E4F51"/>
                </a:solidFill>
                <a:effectLst/>
                <a:latin typeface="Arial" panose="020B0604020202020204" pitchFamily="34" charset="0"/>
                <a:ea typeface="Arial" panose="020B0604020202020204" pitchFamily="34" charset="0"/>
                <a:cs typeface="Arial" panose="020B0604020202020204" pitchFamily="34" charset="0"/>
              </a:rPr>
              <a:t> </a:t>
            </a:r>
            <a:r>
              <a:rPr lang="en-GB" sz="900">
                <a:solidFill>
                  <a:srgbClr val="4E4F51"/>
                </a:solidFill>
                <a:latin typeface="Arial" panose="020B0604020202020204" pitchFamily="34" charset="0"/>
                <a:ea typeface="Arial" panose="020B0604020202020204" pitchFamily="34" charset="0"/>
                <a:cs typeface="Arial" panose="020B0604020202020204" pitchFamily="34" charset="0"/>
              </a:rPr>
              <a:t>FUND PERFORMANCE</a:t>
            </a:r>
            <a:endParaRPr lang="en-CA" sz="900">
              <a:solidFill>
                <a:srgbClr val="4E4F51"/>
              </a:solidFill>
              <a:effectLst/>
              <a:latin typeface="Arial" panose="020B0604020202020204" pitchFamily="34" charset="0"/>
              <a:ea typeface="Arial" panose="020B0604020202020204" pitchFamily="34" charset="0"/>
              <a:cs typeface="Arial" panose="020B0604020202020204" pitchFamily="34" charset="0"/>
            </a:endParaRPr>
          </a:p>
        </p:txBody>
      </p:sp>
      <p:graphicFrame>
        <p:nvGraphicFramePr>
          <p:cNvPr id="3" name="Table 3">
            <a:extLst>
              <a:ext uri="{FF2B5EF4-FFF2-40B4-BE49-F238E27FC236}">
                <a16:creationId xmlns:a16="http://schemas.microsoft.com/office/drawing/2014/main" id="{6366197A-77B9-7049-8EAA-612A41F61F82}"/>
              </a:ext>
            </a:extLst>
          </p:cNvPr>
          <p:cNvGraphicFramePr>
            <a:graphicFrameLocks noGrp="1"/>
          </p:cNvGraphicFramePr>
          <p:nvPr>
            <p:extLst>
              <p:ext uri="{D42A27DB-BD31-4B8C-83A1-F6EECF244321}">
                <p14:modId xmlns:p14="http://schemas.microsoft.com/office/powerpoint/2010/main" val="3868573824"/>
              </p:ext>
            </p:extLst>
          </p:nvPr>
        </p:nvGraphicFramePr>
        <p:xfrm>
          <a:off x="214743" y="7914677"/>
          <a:ext cx="2973705" cy="1286164"/>
        </p:xfrm>
        <a:graphic>
          <a:graphicData uri="http://schemas.openxmlformats.org/drawingml/2006/table">
            <a:tbl>
              <a:tblPr bandRow="1">
                <a:tableStyleId>{5C22544A-7EE6-4342-B048-85BDC9FD1C3A}</a:tableStyleId>
              </a:tblPr>
              <a:tblGrid>
                <a:gridCol w="1120505">
                  <a:extLst>
                    <a:ext uri="{9D8B030D-6E8A-4147-A177-3AD203B41FA5}">
                      <a16:colId xmlns:a16="http://schemas.microsoft.com/office/drawing/2014/main" val="2630858343"/>
                    </a:ext>
                  </a:extLst>
                </a:gridCol>
                <a:gridCol w="839405">
                  <a:extLst>
                    <a:ext uri="{9D8B030D-6E8A-4147-A177-3AD203B41FA5}">
                      <a16:colId xmlns:a16="http://schemas.microsoft.com/office/drawing/2014/main" val="1747684280"/>
                    </a:ext>
                  </a:extLst>
                </a:gridCol>
                <a:gridCol w="1013795">
                  <a:extLst>
                    <a:ext uri="{9D8B030D-6E8A-4147-A177-3AD203B41FA5}">
                      <a16:colId xmlns:a16="http://schemas.microsoft.com/office/drawing/2014/main" val="3127245772"/>
                    </a:ext>
                  </a:extLst>
                </a:gridCol>
              </a:tblGrid>
              <a:tr h="217487">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a:solidFill>
                            <a:schemeClr val="bg1"/>
                          </a:solidFill>
                          <a:latin typeface="Avenir Next LT Pro" panose="020B0504020202020204" pitchFamily="34" charset="0"/>
                          <a:cs typeface="Arial" panose="020B0604020202020204" pitchFamily="34" charset="0"/>
                        </a:rPr>
                        <a:t>Top 3 Equity Sector Exposures</a:t>
                      </a:r>
                    </a:p>
                  </a:txBody>
                  <a:tcPr marL="81590" marR="81590" marT="40795" marB="407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rgbClr val="86705B"/>
                      </a:solidFill>
                      <a:prstDash val="solid"/>
                      <a:round/>
                      <a:headEnd type="none" w="med" len="med"/>
                      <a:tailEnd type="none" w="med" len="med"/>
                    </a:lnB>
                    <a:solidFill>
                      <a:srgbClr val="A12057"/>
                    </a:solidFill>
                  </a:tcPr>
                </a:tc>
                <a:tc hMerge="1">
                  <a:txBody>
                    <a:bodyPr/>
                    <a:lstStyle/>
                    <a:p>
                      <a:endParaRPr lang="en-US"/>
                    </a:p>
                  </a:txBody>
                  <a:tcPr/>
                </a:tc>
                <a:tc hMerge="1">
                  <a:txBody>
                    <a:bodyPr/>
                    <a:lstStyle/>
                    <a:p>
                      <a:pPr algn="ctr"/>
                      <a:endParaRPr lang="en-US" sz="1000">
                        <a:solidFill>
                          <a:schemeClr val="bg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mpd="sng">
                      <a:noFill/>
                    </a:lnB>
                    <a:solidFill>
                      <a:srgbClr val="A12057"/>
                    </a:solidFill>
                  </a:tcPr>
                </a:tc>
                <a:extLst>
                  <a:ext uri="{0D108BD9-81ED-4DB2-BD59-A6C34878D82A}">
                    <a16:rowId xmlns:a16="http://schemas.microsoft.com/office/drawing/2014/main" val="3372127188"/>
                  </a:ext>
                </a:extLst>
              </a:tr>
              <a:tr h="343953">
                <a:tc>
                  <a:txBody>
                    <a:bodyPr/>
                    <a:lstStyle/>
                    <a:p>
                      <a:pPr algn="l"/>
                      <a:r>
                        <a:rPr lang="en-US" sz="900">
                          <a:latin typeface="Avenir Next LT Pro" panose="020B0504020202020204" pitchFamily="34" charset="0"/>
                          <a:cs typeface="Arial" panose="020B0604020202020204" pitchFamily="34" charset="0"/>
                        </a:rPr>
                        <a:t>SECTOR</a:t>
                      </a:r>
                    </a:p>
                  </a:txBody>
                  <a:tcPr marL="71632" marR="71632" marT="35815" marB="35815">
                    <a:lnL w="12700" cap="flat" cmpd="sng" algn="ctr">
                      <a:solidFill>
                        <a:schemeClr val="tx1"/>
                      </a:solidFill>
                      <a:prstDash val="solid"/>
                      <a:round/>
                      <a:headEnd type="none" w="med" len="med"/>
                      <a:tailEnd type="none" w="med" len="med"/>
                    </a:lnL>
                    <a:lnR w="12700" cmpd="sng">
                      <a:noFill/>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lnTlToBr w="12700" cmpd="sng">
                      <a:noFill/>
                      <a:prstDash val="solid"/>
                    </a:lnTlToBr>
                    <a:lnBlToTr w="12700" cmpd="sng">
                      <a:noFill/>
                      <a:prstDash val="solid"/>
                    </a:lnBlToTr>
                    <a:solidFill>
                      <a:srgbClr val="BAAA95"/>
                    </a:solidFill>
                  </a:tcPr>
                </a:tc>
                <a:tc>
                  <a:txBody>
                    <a:bodyPr/>
                    <a:lstStyle/>
                    <a:p>
                      <a:pPr algn="ctr"/>
                      <a:r>
                        <a:rPr lang="en-US" sz="900">
                          <a:latin typeface="Avenir Next LT Pro" panose="020B0504020202020204" pitchFamily="34" charset="0"/>
                          <a:cs typeface="Arial" panose="020B0604020202020204" pitchFamily="34" charset="0"/>
                        </a:rPr>
                        <a:t>PORTFOLIO WEIGHT</a:t>
                      </a:r>
                    </a:p>
                  </a:txBody>
                  <a:tcPr marL="71632" marR="71632" marT="35815" marB="35815">
                    <a:lnL w="12700" cmpd="sng">
                      <a:noFill/>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lnTlToBr w="12700" cmpd="sng">
                      <a:noFill/>
                      <a:prstDash val="solid"/>
                    </a:lnTlToBr>
                    <a:lnBlToTr w="12700" cmpd="sng">
                      <a:noFill/>
                      <a:prstDash val="solid"/>
                    </a:lnBlToTr>
                    <a:solidFill>
                      <a:srgbClr val="BAAA95"/>
                    </a:solidFill>
                  </a:tcPr>
                </a:tc>
                <a:tc>
                  <a:txBody>
                    <a:bodyPr/>
                    <a:lstStyle/>
                    <a:p>
                      <a:pPr algn="ctr"/>
                      <a:r>
                        <a:rPr lang="en-US" sz="900">
                          <a:latin typeface="Avenir Next LT Pro" panose="020B0504020202020204" pitchFamily="34" charset="0"/>
                          <a:cs typeface="Arial" panose="020B0604020202020204" pitchFamily="34" charset="0"/>
                        </a:rPr>
                        <a:t>RELATIVE WEIGHTING</a:t>
                      </a:r>
                    </a:p>
                  </a:txBody>
                  <a:tcPr marL="71632" marR="71632" marT="35815" marB="35815">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86705B"/>
                      </a:solidFill>
                      <a:prstDash val="solid"/>
                      <a:round/>
                      <a:headEnd type="none" w="med" len="med"/>
                      <a:tailEnd type="none" w="med" len="med"/>
                    </a:lnB>
                    <a:lnTlToBr w="12700" cmpd="sng">
                      <a:noFill/>
                      <a:prstDash val="solid"/>
                    </a:lnTlToBr>
                    <a:lnBlToTr w="12700" cmpd="sng">
                      <a:noFill/>
                      <a:prstDash val="solid"/>
                    </a:lnBlToTr>
                    <a:solidFill>
                      <a:srgbClr val="BAAA95"/>
                    </a:solidFill>
                  </a:tcPr>
                </a:tc>
                <a:extLst>
                  <a:ext uri="{0D108BD9-81ED-4DB2-BD59-A6C34878D82A}">
                    <a16:rowId xmlns:a16="http://schemas.microsoft.com/office/drawing/2014/main" val="413476082"/>
                  </a:ext>
                </a:extLst>
              </a:tr>
              <a:tr h="227280">
                <a:tc>
                  <a:txBody>
                    <a:bodyPr/>
                    <a:lstStyle/>
                    <a:p>
                      <a:r>
                        <a:rPr lang="en-US" sz="900">
                          <a:latin typeface="Avenir Next LT Pro" panose="020B0504020202020204" pitchFamily="34" charset="0"/>
                          <a:cs typeface="Arial" panose="020B0604020202020204" pitchFamily="34" charset="0"/>
                        </a:rPr>
                        <a:t>Industrials</a:t>
                      </a:r>
                    </a:p>
                  </a:txBody>
                  <a:tcPr>
                    <a:lnL w="12700" cap="flat" cmpd="sng" algn="ctr">
                      <a:solidFill>
                        <a:schemeClr val="tx1"/>
                      </a:solidFill>
                      <a:prstDash val="solid"/>
                      <a:round/>
                      <a:headEnd type="none" w="med" len="med"/>
                      <a:tailEnd type="none" w="med" len="med"/>
                    </a:lnL>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20%</a:t>
                      </a:r>
                    </a:p>
                  </a:txBody>
                  <a:tcP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Underweight</a:t>
                      </a:r>
                    </a:p>
                  </a:txBody>
                  <a:tcPr>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2939566136"/>
                  </a:ext>
                </a:extLst>
              </a:tr>
              <a:tr h="264264">
                <a:tc>
                  <a:txBody>
                    <a:bodyPr/>
                    <a:lstStyle/>
                    <a:p>
                      <a:r>
                        <a:rPr lang="en-US" sz="900">
                          <a:latin typeface="Avenir Next LT Pro" panose="020B0504020202020204" pitchFamily="34" charset="0"/>
                          <a:cs typeface="Arial" panose="020B0604020202020204" pitchFamily="34" charset="0"/>
                        </a:rPr>
                        <a:t>Consumer Goods</a:t>
                      </a:r>
                    </a:p>
                  </a:txBody>
                  <a:tcPr>
                    <a:lnL w="12700" cap="flat" cmpd="sng" algn="ctr">
                      <a:solidFill>
                        <a:schemeClr val="tx1"/>
                      </a:solidFill>
                      <a:prstDash val="solid"/>
                      <a:round/>
                      <a:headEnd type="none" w="med" len="med"/>
                      <a:tailEnd type="none" w="med" len="med"/>
                    </a:lnL>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17%</a:t>
                      </a:r>
                    </a:p>
                  </a:txBody>
                  <a:tcP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Overweight</a:t>
                      </a:r>
                    </a:p>
                  </a:txBody>
                  <a:tcPr>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315985077"/>
                  </a:ext>
                </a:extLst>
              </a:tr>
              <a:tr h="227280">
                <a:tc>
                  <a:txBody>
                    <a:bodyPr/>
                    <a:lstStyle/>
                    <a:p>
                      <a:r>
                        <a:rPr lang="en-US" sz="900">
                          <a:latin typeface="Avenir Next LT Pro" panose="020B0504020202020204" pitchFamily="34" charset="0"/>
                          <a:cs typeface="Arial" panose="020B0604020202020204" pitchFamily="34" charset="0"/>
                        </a:rPr>
                        <a:t>Banking</a:t>
                      </a:r>
                    </a:p>
                  </a:txBody>
                  <a:tcPr>
                    <a:lnL w="12700" cap="flat" cmpd="sng" algn="ctr">
                      <a:solidFill>
                        <a:schemeClr val="tx1"/>
                      </a:solidFill>
                      <a:prstDash val="solid"/>
                      <a:round/>
                      <a:headEnd type="none" w="med" len="med"/>
                      <a:tailEnd type="none" w="med" len="med"/>
                    </a:lnL>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16%</a:t>
                      </a:r>
                    </a:p>
                  </a:txBody>
                  <a:tcP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Underweight</a:t>
                      </a:r>
                    </a:p>
                  </a:txBody>
                  <a:tcPr>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2927535574"/>
                  </a:ext>
                </a:extLst>
              </a:tr>
            </a:tbl>
          </a:graphicData>
        </a:graphic>
      </p:graphicFrame>
      <p:sp>
        <p:nvSpPr>
          <p:cNvPr id="9" name="Rectangle 8">
            <a:extLst>
              <a:ext uri="{FF2B5EF4-FFF2-40B4-BE49-F238E27FC236}">
                <a16:creationId xmlns:a16="http://schemas.microsoft.com/office/drawing/2014/main" id="{3929CBDB-0A96-C34E-8CB3-432D1A9FEF31}"/>
              </a:ext>
            </a:extLst>
          </p:cNvPr>
          <p:cNvSpPr/>
          <p:nvPr/>
        </p:nvSpPr>
        <p:spPr>
          <a:xfrm>
            <a:off x="1212461" y="7461769"/>
            <a:ext cx="158400" cy="158400"/>
          </a:xfrm>
          <a:prstGeom prst="rect">
            <a:avLst/>
          </a:prstGeom>
          <a:solidFill>
            <a:srgbClr val="BAAA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C4BA06EC-F5CE-064B-A8B7-834FC5914C67}"/>
              </a:ext>
            </a:extLst>
          </p:cNvPr>
          <p:cNvSpPr/>
          <p:nvPr/>
        </p:nvSpPr>
        <p:spPr>
          <a:xfrm>
            <a:off x="332155" y="7487216"/>
            <a:ext cx="158400" cy="158400"/>
          </a:xfrm>
          <a:prstGeom prst="rect">
            <a:avLst/>
          </a:prstGeom>
          <a:solidFill>
            <a:srgbClr val="A12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8" name="Table 3">
            <a:extLst>
              <a:ext uri="{FF2B5EF4-FFF2-40B4-BE49-F238E27FC236}">
                <a16:creationId xmlns:a16="http://schemas.microsoft.com/office/drawing/2014/main" id="{C4DDE455-449B-49C8-90D1-C57714B8AEEC}"/>
              </a:ext>
            </a:extLst>
          </p:cNvPr>
          <p:cNvGraphicFramePr>
            <a:graphicFrameLocks noGrp="1"/>
          </p:cNvGraphicFramePr>
          <p:nvPr>
            <p:extLst>
              <p:ext uri="{D42A27DB-BD31-4B8C-83A1-F6EECF244321}">
                <p14:modId xmlns:p14="http://schemas.microsoft.com/office/powerpoint/2010/main" val="1169296608"/>
              </p:ext>
            </p:extLst>
          </p:nvPr>
        </p:nvGraphicFramePr>
        <p:xfrm>
          <a:off x="3575138" y="7912873"/>
          <a:ext cx="3127927" cy="1286165"/>
        </p:xfrm>
        <a:graphic>
          <a:graphicData uri="http://schemas.openxmlformats.org/drawingml/2006/table">
            <a:tbl>
              <a:tblPr bandRow="1">
                <a:tableStyleId>{5C22544A-7EE6-4342-B048-85BDC9FD1C3A}</a:tableStyleId>
              </a:tblPr>
              <a:tblGrid>
                <a:gridCol w="860270">
                  <a:extLst>
                    <a:ext uri="{9D8B030D-6E8A-4147-A177-3AD203B41FA5}">
                      <a16:colId xmlns:a16="http://schemas.microsoft.com/office/drawing/2014/main" val="2630858343"/>
                    </a:ext>
                  </a:extLst>
                </a:gridCol>
                <a:gridCol w="1039865">
                  <a:extLst>
                    <a:ext uri="{9D8B030D-6E8A-4147-A177-3AD203B41FA5}">
                      <a16:colId xmlns:a16="http://schemas.microsoft.com/office/drawing/2014/main" val="1747684280"/>
                    </a:ext>
                  </a:extLst>
                </a:gridCol>
                <a:gridCol w="1227792">
                  <a:extLst>
                    <a:ext uri="{9D8B030D-6E8A-4147-A177-3AD203B41FA5}">
                      <a16:colId xmlns:a16="http://schemas.microsoft.com/office/drawing/2014/main" val="3127245772"/>
                    </a:ext>
                  </a:extLst>
                </a:gridCol>
              </a:tblGrid>
              <a:tr h="224988">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a:solidFill>
                            <a:schemeClr val="bg1"/>
                          </a:solidFill>
                          <a:latin typeface="Avenir Next LT Pro" panose="020B0504020202020204" pitchFamily="34" charset="0"/>
                          <a:cs typeface="Arial" panose="020B0604020202020204" pitchFamily="34" charset="0"/>
                        </a:rPr>
                        <a:t>Top 3 Equity Exposures</a:t>
                      </a:r>
                    </a:p>
                  </a:txBody>
                  <a:tcPr marL="81590" marR="81590" marT="40795" marB="407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rgbClr val="86705B"/>
                      </a:solidFill>
                      <a:prstDash val="solid"/>
                      <a:round/>
                      <a:headEnd type="none" w="med" len="med"/>
                      <a:tailEnd type="none" w="med" len="med"/>
                    </a:lnB>
                    <a:solidFill>
                      <a:srgbClr val="A12057"/>
                    </a:solidFill>
                  </a:tcPr>
                </a:tc>
                <a:tc hMerge="1">
                  <a:txBody>
                    <a:bodyPr/>
                    <a:lstStyle/>
                    <a:p>
                      <a:endParaRPr lang="en-US"/>
                    </a:p>
                  </a:txBody>
                  <a:tcPr/>
                </a:tc>
                <a:tc hMerge="1">
                  <a:txBody>
                    <a:bodyPr/>
                    <a:lstStyle/>
                    <a:p>
                      <a:pPr algn="ctr"/>
                      <a:endParaRPr lang="en-US" sz="1000">
                        <a:solidFill>
                          <a:schemeClr val="bg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mpd="sng">
                      <a:noFill/>
                    </a:lnB>
                    <a:solidFill>
                      <a:srgbClr val="A12057"/>
                    </a:solidFill>
                  </a:tcPr>
                </a:tc>
                <a:extLst>
                  <a:ext uri="{0D108BD9-81ED-4DB2-BD59-A6C34878D82A}">
                    <a16:rowId xmlns:a16="http://schemas.microsoft.com/office/drawing/2014/main" val="3372127188"/>
                  </a:ext>
                </a:extLst>
              </a:tr>
              <a:tr h="355817">
                <a:tc>
                  <a:txBody>
                    <a:bodyPr/>
                    <a:lstStyle/>
                    <a:p>
                      <a:pPr algn="l"/>
                      <a:r>
                        <a:rPr lang="en-US" sz="900">
                          <a:latin typeface="Avenir Next LT Pro" panose="020B0504020202020204" pitchFamily="34" charset="0"/>
                          <a:cs typeface="Arial" panose="020B0604020202020204" pitchFamily="34" charset="0"/>
                        </a:rPr>
                        <a:t>SECTOR</a:t>
                      </a:r>
                    </a:p>
                  </a:txBody>
                  <a:tcPr marL="71632" marR="71632" marT="35815" marB="35815">
                    <a:lnL w="12700" cap="flat" cmpd="sng" algn="ctr">
                      <a:solidFill>
                        <a:schemeClr val="tx1"/>
                      </a:solidFill>
                      <a:prstDash val="solid"/>
                      <a:round/>
                      <a:headEnd type="none" w="med" len="med"/>
                      <a:tailEnd type="none" w="med" len="med"/>
                    </a:lnL>
                    <a:lnR w="12700" cmpd="sng">
                      <a:noFill/>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lnTlToBr w="12700" cmpd="sng">
                      <a:noFill/>
                      <a:prstDash val="solid"/>
                    </a:lnTlToBr>
                    <a:lnBlToTr w="12700" cmpd="sng">
                      <a:noFill/>
                      <a:prstDash val="solid"/>
                    </a:lnBlToTr>
                    <a:solidFill>
                      <a:srgbClr val="BAAA95"/>
                    </a:solidFill>
                  </a:tcPr>
                </a:tc>
                <a:tc>
                  <a:txBody>
                    <a:bodyPr/>
                    <a:lstStyle/>
                    <a:p>
                      <a:pPr algn="ctr"/>
                      <a:r>
                        <a:rPr lang="en-US" sz="900">
                          <a:latin typeface="Avenir Next LT Pro" panose="020B0504020202020204" pitchFamily="34" charset="0"/>
                          <a:cs typeface="Arial" panose="020B0604020202020204" pitchFamily="34" charset="0"/>
                        </a:rPr>
                        <a:t>PORTFOLIO WEIGHT</a:t>
                      </a:r>
                    </a:p>
                  </a:txBody>
                  <a:tcPr marL="71632" marR="71632" marT="35815" marB="35815">
                    <a:lnL w="12700" cmpd="sng">
                      <a:noFill/>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lnTlToBr w="12700" cmpd="sng">
                      <a:noFill/>
                      <a:prstDash val="solid"/>
                    </a:lnTlToBr>
                    <a:lnBlToTr w="12700" cmpd="sng">
                      <a:noFill/>
                      <a:prstDash val="solid"/>
                    </a:lnBlToTr>
                    <a:solidFill>
                      <a:srgbClr val="BAAA95"/>
                    </a:solidFill>
                  </a:tcPr>
                </a:tc>
                <a:tc>
                  <a:txBody>
                    <a:bodyPr/>
                    <a:lstStyle/>
                    <a:p>
                      <a:pPr algn="ctr"/>
                      <a:r>
                        <a:rPr lang="en-US" sz="900">
                          <a:latin typeface="Avenir Next LT Pro" panose="020B0504020202020204" pitchFamily="34" charset="0"/>
                          <a:cs typeface="Arial" panose="020B0604020202020204" pitchFamily="34" charset="0"/>
                        </a:rPr>
                        <a:t>RELATIVE WEIGHTING</a:t>
                      </a:r>
                    </a:p>
                  </a:txBody>
                  <a:tcPr marL="71632" marR="71632" marT="35815" marB="35815">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86705B"/>
                      </a:solidFill>
                      <a:prstDash val="solid"/>
                      <a:round/>
                      <a:headEnd type="none" w="med" len="med"/>
                      <a:tailEnd type="none" w="med" len="med"/>
                    </a:lnB>
                    <a:lnTlToBr w="12700" cmpd="sng">
                      <a:noFill/>
                      <a:prstDash val="solid"/>
                    </a:lnTlToBr>
                    <a:lnBlToTr w="12700" cmpd="sng">
                      <a:noFill/>
                      <a:prstDash val="solid"/>
                    </a:lnBlToTr>
                    <a:solidFill>
                      <a:srgbClr val="BAAA95"/>
                    </a:solidFill>
                  </a:tcPr>
                </a:tc>
                <a:extLst>
                  <a:ext uri="{0D108BD9-81ED-4DB2-BD59-A6C34878D82A}">
                    <a16:rowId xmlns:a16="http://schemas.microsoft.com/office/drawing/2014/main" val="413476082"/>
                  </a:ext>
                </a:extLst>
              </a:tr>
              <a:tr h="235120">
                <a:tc>
                  <a:txBody>
                    <a:bodyPr/>
                    <a:lstStyle/>
                    <a:p>
                      <a:r>
                        <a:rPr lang="en-US" sz="900">
                          <a:latin typeface="Avenir Next LT Pro" panose="020B0504020202020204" pitchFamily="34" charset="0"/>
                          <a:cs typeface="Arial" panose="020B0604020202020204" pitchFamily="34" charset="0"/>
                        </a:rPr>
                        <a:t>MTNN</a:t>
                      </a:r>
                    </a:p>
                  </a:txBody>
                  <a:tcPr>
                    <a:lnL w="12700" cap="flat" cmpd="sng" algn="ctr">
                      <a:solidFill>
                        <a:schemeClr val="tx1"/>
                      </a:solidFill>
                      <a:prstDash val="solid"/>
                      <a:round/>
                      <a:headEnd type="none" w="med" len="med"/>
                      <a:tailEnd type="none" w="med" len="med"/>
                    </a:lnL>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14%</a:t>
                      </a:r>
                    </a:p>
                  </a:txBody>
                  <a:tcP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Underweight</a:t>
                      </a:r>
                    </a:p>
                  </a:txBody>
                  <a:tcPr>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2939566136"/>
                  </a:ext>
                </a:extLst>
              </a:tr>
              <a:tr h="235120">
                <a:tc>
                  <a:txBody>
                    <a:bodyPr/>
                    <a:lstStyle/>
                    <a:p>
                      <a:r>
                        <a:rPr lang="en-US" sz="900">
                          <a:latin typeface="Avenir Next LT Pro" panose="020B0504020202020204" pitchFamily="34" charset="0"/>
                          <a:cs typeface="Arial" panose="020B0604020202020204" pitchFamily="34" charset="0"/>
                        </a:rPr>
                        <a:t>DANGCEM</a:t>
                      </a:r>
                    </a:p>
                  </a:txBody>
                  <a:tcPr>
                    <a:lnL w="12700" cap="flat" cmpd="sng" algn="ctr">
                      <a:solidFill>
                        <a:schemeClr val="tx1"/>
                      </a:solidFill>
                      <a:prstDash val="solid"/>
                      <a:round/>
                      <a:headEnd type="none" w="med" len="med"/>
                      <a:tailEnd type="none" w="med" len="med"/>
                    </a:lnL>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11%</a:t>
                      </a:r>
                    </a:p>
                  </a:txBody>
                  <a:tcP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Underweight</a:t>
                      </a:r>
                    </a:p>
                  </a:txBody>
                  <a:tcPr>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315985077"/>
                  </a:ext>
                </a:extLst>
              </a:tr>
              <a:tr h="235120">
                <a:tc>
                  <a:txBody>
                    <a:bodyPr/>
                    <a:lstStyle/>
                    <a:p>
                      <a:r>
                        <a:rPr lang="en-US" sz="900">
                          <a:latin typeface="Avenir Next LT Pro" panose="020B0504020202020204" pitchFamily="34" charset="0"/>
                          <a:cs typeface="Arial" panose="020B0604020202020204" pitchFamily="34" charset="0"/>
                        </a:rPr>
                        <a:t>NESTLE</a:t>
                      </a:r>
                    </a:p>
                  </a:txBody>
                  <a:tcPr>
                    <a:lnL w="12700" cap="flat" cmpd="sng" algn="ctr">
                      <a:solidFill>
                        <a:schemeClr val="tx1"/>
                      </a:solidFill>
                      <a:prstDash val="solid"/>
                      <a:round/>
                      <a:headEnd type="none" w="med" len="med"/>
                      <a:tailEnd type="none" w="med" len="med"/>
                    </a:lnL>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10%</a:t>
                      </a:r>
                    </a:p>
                  </a:txBody>
                  <a:tcP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Overweight</a:t>
                      </a:r>
                    </a:p>
                  </a:txBody>
                  <a:tcPr>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2927535574"/>
                  </a:ext>
                </a:extLst>
              </a:tr>
            </a:tbl>
          </a:graphicData>
        </a:graphic>
      </p:graphicFrame>
      <p:sp>
        <p:nvSpPr>
          <p:cNvPr id="28" name="TextBox 27">
            <a:extLst>
              <a:ext uri="{FF2B5EF4-FFF2-40B4-BE49-F238E27FC236}">
                <a16:creationId xmlns:a16="http://schemas.microsoft.com/office/drawing/2014/main" id="{60ADA0A1-B843-4A8B-8A76-404634058D39}"/>
              </a:ext>
            </a:extLst>
          </p:cNvPr>
          <p:cNvSpPr txBox="1"/>
          <p:nvPr/>
        </p:nvSpPr>
        <p:spPr>
          <a:xfrm>
            <a:off x="356615" y="166248"/>
            <a:ext cx="4483013" cy="369332"/>
          </a:xfrm>
          <a:prstGeom prst="rect">
            <a:avLst/>
          </a:prstGeom>
          <a:noFill/>
        </p:spPr>
        <p:txBody>
          <a:bodyPr wrap="square" rtlCol="0">
            <a:spAutoFit/>
          </a:bodyPr>
          <a:lstStyle/>
          <a:p>
            <a:r>
              <a:rPr lang="en-US" b="1">
                <a:solidFill>
                  <a:srgbClr val="A41857"/>
                </a:solidFill>
                <a:latin typeface="Avenir Next LT Pro" panose="020B0504020202020204" pitchFamily="34" charset="0"/>
              </a:rPr>
              <a:t>ARM AGGRESSIVE GROWTH FUND</a:t>
            </a:r>
            <a:endParaRPr lang="en-NG" b="1">
              <a:solidFill>
                <a:srgbClr val="A41857"/>
              </a:solidFill>
              <a:latin typeface="Avenir Next LT Pro" panose="020B0504020202020204" pitchFamily="34" charset="0"/>
            </a:endParaRPr>
          </a:p>
        </p:txBody>
      </p:sp>
      <p:cxnSp>
        <p:nvCxnSpPr>
          <p:cNvPr id="35" name="Straight Connector 34">
            <a:extLst>
              <a:ext uri="{FF2B5EF4-FFF2-40B4-BE49-F238E27FC236}">
                <a16:creationId xmlns:a16="http://schemas.microsoft.com/office/drawing/2014/main" id="{7A459C11-11EB-425D-B7EF-74F24CAD526B}"/>
              </a:ext>
            </a:extLst>
          </p:cNvPr>
          <p:cNvCxnSpPr/>
          <p:nvPr/>
        </p:nvCxnSpPr>
        <p:spPr>
          <a:xfrm>
            <a:off x="0" y="534779"/>
            <a:ext cx="4300451" cy="0"/>
          </a:xfrm>
          <a:prstGeom prst="line">
            <a:avLst/>
          </a:prstGeom>
          <a:ln w="19050">
            <a:solidFill>
              <a:srgbClr val="85705B"/>
            </a:solidFill>
          </a:ln>
        </p:spPr>
        <p:style>
          <a:lnRef idx="1">
            <a:schemeClr val="accent1"/>
          </a:lnRef>
          <a:fillRef idx="0">
            <a:schemeClr val="accent1"/>
          </a:fillRef>
          <a:effectRef idx="0">
            <a:schemeClr val="accent1"/>
          </a:effectRef>
          <a:fontRef idx="minor">
            <a:schemeClr val="tx1"/>
          </a:fontRef>
        </p:style>
      </p:cxnSp>
      <p:graphicFrame>
        <p:nvGraphicFramePr>
          <p:cNvPr id="17" name="Chart 16">
            <a:extLst>
              <a:ext uri="{FF2B5EF4-FFF2-40B4-BE49-F238E27FC236}">
                <a16:creationId xmlns:a16="http://schemas.microsoft.com/office/drawing/2014/main" id="{B9C2C288-0925-4B62-A0CA-A5690F5D6950}"/>
              </a:ext>
            </a:extLst>
          </p:cNvPr>
          <p:cNvGraphicFramePr>
            <a:graphicFrameLocks/>
          </p:cNvGraphicFramePr>
          <p:nvPr>
            <p:extLst>
              <p:ext uri="{D42A27DB-BD31-4B8C-83A1-F6EECF244321}">
                <p14:modId xmlns:p14="http://schemas.microsoft.com/office/powerpoint/2010/main" val="2957042781"/>
              </p:ext>
            </p:extLst>
          </p:nvPr>
        </p:nvGraphicFramePr>
        <p:xfrm>
          <a:off x="-39791" y="5721673"/>
          <a:ext cx="2596677" cy="175629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a:extLst>
              <a:ext uri="{FF2B5EF4-FFF2-40B4-BE49-F238E27FC236}">
                <a16:creationId xmlns:a16="http://schemas.microsoft.com/office/drawing/2014/main" id="{9C736B63-A304-44DF-9094-D1A0B4184C11}"/>
              </a:ext>
            </a:extLst>
          </p:cNvPr>
          <p:cNvGraphicFramePr>
            <a:graphicFrameLocks/>
          </p:cNvGraphicFramePr>
          <p:nvPr>
            <p:extLst>
              <p:ext uri="{D42A27DB-BD31-4B8C-83A1-F6EECF244321}">
                <p14:modId xmlns:p14="http://schemas.microsoft.com/office/powerpoint/2010/main" val="1858892209"/>
              </p:ext>
            </p:extLst>
          </p:nvPr>
        </p:nvGraphicFramePr>
        <p:xfrm>
          <a:off x="3166431" y="5721673"/>
          <a:ext cx="3443968" cy="205568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19234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88F090A6-F2B4-154D-A3CD-5ECD422229EE}"/>
              </a:ext>
            </a:extLst>
          </p:cNvPr>
          <p:cNvSpPr/>
          <p:nvPr/>
        </p:nvSpPr>
        <p:spPr>
          <a:xfrm>
            <a:off x="388620" y="622018"/>
            <a:ext cx="6080760" cy="1322285"/>
          </a:xfrm>
          <a:prstGeom prst="rect">
            <a:avLst/>
          </a:prstGeom>
        </p:spPr>
        <p:txBody>
          <a:bodyPr wrap="square" lIns="90000">
            <a:spAutoFit/>
          </a:bodyPr>
          <a:lstStyle/>
          <a:p>
            <a:pPr marL="12700">
              <a:lnSpc>
                <a:spcPts val="1935"/>
              </a:lnSpc>
              <a:tabLst>
                <a:tab pos="516255" algn="l"/>
                <a:tab pos="4263390" algn="l"/>
              </a:tabLst>
            </a:pPr>
            <a:r>
              <a:rPr lang="en-CA" sz="850" b="1">
                <a:solidFill>
                  <a:srgbClr val="4F4F51"/>
                </a:solidFill>
                <a:latin typeface="Avenir Next LT Pro" panose="020B0504020202020204" pitchFamily="34" charset="0"/>
                <a:ea typeface="Baskerville" panose="02020502070401020303" pitchFamily="18" charset="0"/>
                <a:cs typeface="Arial" panose="020B0604020202020204" pitchFamily="34" charset="0"/>
              </a:rPr>
              <a:t>FUND STRUCTURE</a:t>
            </a:r>
            <a:endParaRPr lang="en-CA" sz="850" b="1">
              <a:latin typeface="Avenir Next LT Pro" panose="020B0504020202020204" pitchFamily="34" charset="0"/>
              <a:ea typeface="Baskerville" panose="02020502070401020303" pitchFamily="18" charset="0"/>
              <a:cs typeface="Arial" panose="020B0604020202020204" pitchFamily="34" charset="0"/>
            </a:endParaRPr>
          </a:p>
          <a:p>
            <a:r>
              <a:rPr lang="en-US" sz="850">
                <a:solidFill>
                  <a:srgbClr val="4E4F51"/>
                </a:solidFill>
                <a:latin typeface="Avenir Next LT Pro" panose="020B0504020202020204" pitchFamily="34" charset="0"/>
                <a:ea typeface="Baskerville" panose="02020502070401020303" pitchFamily="18" charset="0"/>
                <a:cs typeface="Arial" panose="020B0604020202020204" pitchFamily="34" charset="0"/>
              </a:rPr>
              <a:t>The ARM Discovery Balanced fund seeks to maximize return by investing in a broad spectrum of asset classes that comprises of equities and fixed income securities. The Fund Manager is required to maintain a minimum equity position of 40% and a maximum of 60%. It is not the objective of the Fund to replicate the performance of the Nigerian equity market; rather, it has a primary objective to deliver competitive returns over the long term.</a:t>
            </a:r>
            <a:endParaRPr lang="en-CA" sz="850" b="1">
              <a:solidFill>
                <a:srgbClr val="4E4F51"/>
              </a:solidFill>
              <a:latin typeface="Avenir Next LT Pro" panose="020B0504020202020204" pitchFamily="34" charset="0"/>
              <a:ea typeface="Baskerville" panose="02020502070401020303" pitchFamily="18" charset="0"/>
              <a:cs typeface="Arial" panose="020B0604020202020204" pitchFamily="34" charset="0"/>
            </a:endParaRPr>
          </a:p>
          <a:p>
            <a:pPr marR="11430" algn="just">
              <a:lnSpc>
                <a:spcPct val="105000"/>
              </a:lnSpc>
              <a:spcBef>
                <a:spcPts val="530"/>
              </a:spcBef>
              <a:buClr>
                <a:srgbClr val="A31E58"/>
              </a:buClr>
              <a:buSzPts val="1000"/>
              <a:tabLst>
                <a:tab pos="696913" algn="l"/>
              </a:tabLst>
            </a:pPr>
            <a:r>
              <a:rPr lang="en-CA" sz="850" b="1">
                <a:solidFill>
                  <a:srgbClr val="4E4F51"/>
                </a:solidFill>
                <a:latin typeface="Avenir Next LT Pro" panose="020B0504020202020204" pitchFamily="34" charset="0"/>
                <a:ea typeface="Baskerville" panose="02020502070401020303" pitchFamily="18" charset="0"/>
                <a:cs typeface="Arial" panose="020B0604020202020204" pitchFamily="34" charset="0"/>
              </a:rPr>
              <a:t>FUND OBJECTIVE</a:t>
            </a:r>
          </a:p>
          <a:p>
            <a:r>
              <a:rPr lang="en-US" sz="850">
                <a:solidFill>
                  <a:srgbClr val="4E4F51"/>
                </a:solidFill>
                <a:latin typeface="Avenir Next LT Pro" panose="020B0504020202020204" pitchFamily="34" charset="0"/>
                <a:ea typeface="Baskerville" panose="02020502070401020303" pitchFamily="18" charset="0"/>
                <a:cs typeface="Arial" panose="020B0604020202020204" pitchFamily="34" charset="0"/>
              </a:rPr>
              <a:t>The mix of assets in the Fund is aimed at providing long term capital growth opportunities for investors with a medium risk tolerance.</a:t>
            </a:r>
            <a:endParaRPr lang="en-CA" sz="850">
              <a:solidFill>
                <a:srgbClr val="4E4F51"/>
              </a:solidFill>
              <a:latin typeface="Avenir Next LT Pro" panose="020B0504020202020204" pitchFamily="34" charset="0"/>
              <a:ea typeface="Baskerville" panose="02020502070401020303" pitchFamily="18" charset="0"/>
              <a:cs typeface="Arial" panose="020B0604020202020204" pitchFamily="34" charset="0"/>
            </a:endParaRPr>
          </a:p>
        </p:txBody>
      </p:sp>
      <p:sp>
        <p:nvSpPr>
          <p:cNvPr id="15" name="Text Box 81">
            <a:extLst>
              <a:ext uri="{FF2B5EF4-FFF2-40B4-BE49-F238E27FC236}">
                <a16:creationId xmlns:a16="http://schemas.microsoft.com/office/drawing/2014/main" id="{C1E192A0-6C42-1B49-8B6A-984C7F2F673D}"/>
              </a:ext>
            </a:extLst>
          </p:cNvPr>
          <p:cNvSpPr txBox="1">
            <a:spLocks noChangeAspect="1" noEditPoints="1" noChangeArrowheads="1" noChangeShapeType="1" noTextEdit="1"/>
          </p:cNvSpPr>
          <p:nvPr/>
        </p:nvSpPr>
        <p:spPr bwMode="auto">
          <a:xfrm>
            <a:off x="0" y="2284365"/>
            <a:ext cx="1471295" cy="176530"/>
          </a:xfrm>
          <a:prstGeom prst="rect">
            <a:avLst/>
          </a:prstGeom>
          <a:solidFill>
            <a:srgbClr val="A12057"/>
          </a:solidFill>
          <a:ln w="9525">
            <a:noFill/>
            <a:miter lim="800000"/>
            <a:headEnd/>
            <a:tailEnd/>
          </a:ln>
        </p:spPr>
        <p:txBody>
          <a:bodyPr rot="0" vert="horz" wrap="square" lIns="0" tIns="0" rIns="0" bIns="0" anchor="t" anchorCtr="0" upright="1">
            <a:noAutofit/>
          </a:bodyPr>
          <a:lstStyle/>
          <a:p>
            <a:pPr marL="12700">
              <a:spcBef>
                <a:spcPts val="100"/>
              </a:spcBef>
              <a:spcAft>
                <a:spcPts val="0"/>
              </a:spcAft>
              <a:tabLst>
                <a:tab pos="516255" algn="l"/>
                <a:tab pos="1458595" algn="l"/>
              </a:tabLst>
            </a:pPr>
            <a:r>
              <a:rPr lang="en-CA" sz="1000">
                <a:solidFill>
                  <a:schemeClr val="bg1"/>
                </a:solidFill>
                <a:effectLst/>
                <a:latin typeface="Arial" panose="020B0604020202020204" pitchFamily="34" charset="0"/>
                <a:ea typeface="Arial" panose="020B0604020202020204" pitchFamily="34" charset="0"/>
              </a:rPr>
              <a:t> </a:t>
            </a:r>
            <a:r>
              <a:rPr lang="en-GB" sz="1000">
                <a:solidFill>
                  <a:schemeClr val="bg1"/>
                </a:solidFill>
                <a:effectLst/>
                <a:latin typeface="Arial" panose="020B0604020202020204" pitchFamily="34" charset="0"/>
                <a:ea typeface="Arial" panose="020B0604020202020204" pitchFamily="34" charset="0"/>
              </a:rPr>
              <a:t>	</a:t>
            </a:r>
            <a:r>
              <a:rPr lang="en-GB" sz="1000" spc="10">
                <a:solidFill>
                  <a:schemeClr val="bg1"/>
                </a:solidFill>
                <a:effectLst/>
                <a:latin typeface="Arial" panose="020B0604020202020204" pitchFamily="34" charset="0"/>
                <a:ea typeface="Arial" panose="020B0604020202020204" pitchFamily="34" charset="0"/>
              </a:rPr>
              <a:t>KEY</a:t>
            </a:r>
            <a:r>
              <a:rPr lang="en-GB" sz="1000" spc="40">
                <a:solidFill>
                  <a:schemeClr val="bg1"/>
                </a:solidFill>
                <a:effectLst/>
                <a:latin typeface="Arial" panose="020B0604020202020204" pitchFamily="34" charset="0"/>
                <a:ea typeface="Arial" panose="020B0604020202020204" pitchFamily="34" charset="0"/>
              </a:rPr>
              <a:t> </a:t>
            </a:r>
            <a:r>
              <a:rPr lang="en-GB" sz="1000">
                <a:solidFill>
                  <a:schemeClr val="bg1"/>
                </a:solidFill>
                <a:effectLst/>
                <a:latin typeface="Arial" panose="020B0604020202020204" pitchFamily="34" charset="0"/>
                <a:ea typeface="Arial" panose="020B0604020202020204" pitchFamily="34" charset="0"/>
              </a:rPr>
              <a:t>FACTS	</a:t>
            </a:r>
            <a:endParaRPr lang="en-CA" sz="1100">
              <a:solidFill>
                <a:schemeClr val="bg1"/>
              </a:solidFill>
              <a:effectLst/>
              <a:latin typeface="Arial" panose="020B0604020202020204" pitchFamily="34" charset="0"/>
              <a:ea typeface="Arial" panose="020B0604020202020204" pitchFamily="34" charset="0"/>
            </a:endParaRPr>
          </a:p>
        </p:txBody>
      </p:sp>
      <p:graphicFrame>
        <p:nvGraphicFramePr>
          <p:cNvPr id="2" name="Table 2">
            <a:extLst>
              <a:ext uri="{FF2B5EF4-FFF2-40B4-BE49-F238E27FC236}">
                <a16:creationId xmlns:a16="http://schemas.microsoft.com/office/drawing/2014/main" id="{EC0A9305-4E8A-A447-94BE-28DA8015C6F7}"/>
              </a:ext>
            </a:extLst>
          </p:cNvPr>
          <p:cNvGraphicFramePr>
            <a:graphicFrameLocks noGrp="1"/>
          </p:cNvGraphicFramePr>
          <p:nvPr>
            <p:extLst>
              <p:ext uri="{D42A27DB-BD31-4B8C-83A1-F6EECF244321}">
                <p14:modId xmlns:p14="http://schemas.microsoft.com/office/powerpoint/2010/main" val="3781927635"/>
              </p:ext>
            </p:extLst>
          </p:nvPr>
        </p:nvGraphicFramePr>
        <p:xfrm>
          <a:off x="356489" y="2475474"/>
          <a:ext cx="6080760" cy="2743200"/>
        </p:xfrm>
        <a:graphic>
          <a:graphicData uri="http://schemas.openxmlformats.org/drawingml/2006/table">
            <a:tbl>
              <a:tblPr bandRow="1">
                <a:tableStyleId>{5C22544A-7EE6-4342-B048-85BDC9FD1C3A}</a:tableStyleId>
              </a:tblPr>
              <a:tblGrid>
                <a:gridCol w="1915669">
                  <a:extLst>
                    <a:ext uri="{9D8B030D-6E8A-4147-A177-3AD203B41FA5}">
                      <a16:colId xmlns:a16="http://schemas.microsoft.com/office/drawing/2014/main" val="2077025106"/>
                    </a:ext>
                  </a:extLst>
                </a:gridCol>
                <a:gridCol w="4165091">
                  <a:extLst>
                    <a:ext uri="{9D8B030D-6E8A-4147-A177-3AD203B41FA5}">
                      <a16:colId xmlns:a16="http://schemas.microsoft.com/office/drawing/2014/main" val="876641164"/>
                    </a:ext>
                  </a:extLst>
                </a:gridCol>
              </a:tblGrid>
              <a:tr h="226932">
                <a:tc>
                  <a:txBody>
                    <a:bodyPr/>
                    <a:lstStyle/>
                    <a:p>
                      <a:r>
                        <a:rPr lang="en-US" sz="900" b="1">
                          <a:solidFill>
                            <a:srgbClr val="4E4F51"/>
                          </a:solidFill>
                          <a:latin typeface="Avenir Next LT Pro" panose="020B0504020202020204" pitchFamily="34" charset="0"/>
                          <a:cs typeface="Arial" panose="020B0604020202020204" pitchFamily="34" charset="0"/>
                        </a:rPr>
                        <a:t>Launch Date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January 1995</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4061064722"/>
                  </a:ext>
                </a:extLst>
              </a:tr>
              <a:tr h="226932">
                <a:tc>
                  <a:txBody>
                    <a:bodyPr/>
                    <a:lstStyle/>
                    <a:p>
                      <a:r>
                        <a:rPr lang="en-US" sz="900" b="1">
                          <a:solidFill>
                            <a:srgbClr val="4E4F51"/>
                          </a:solidFill>
                          <a:latin typeface="Avenir Next LT Pro" panose="020B0504020202020204" pitchFamily="34" charset="0"/>
                          <a:cs typeface="Arial" panose="020B0604020202020204" pitchFamily="34" charset="0"/>
                        </a:rPr>
                        <a:t>Size of Fund</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N4.91 Billion</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484793183"/>
                  </a:ext>
                </a:extLst>
              </a:tr>
              <a:tr h="226932">
                <a:tc>
                  <a:txBody>
                    <a:bodyPr/>
                    <a:lstStyle/>
                    <a:p>
                      <a:r>
                        <a:rPr lang="en-US" sz="900" b="1">
                          <a:solidFill>
                            <a:srgbClr val="4E4F51"/>
                          </a:solidFill>
                          <a:latin typeface="Avenir Next LT Pro" panose="020B0504020202020204" pitchFamily="34" charset="0"/>
                          <a:cs typeface="Arial" panose="020B0604020202020204" pitchFamily="34" charset="0"/>
                        </a:rPr>
                        <a:t>Memorandum Listings</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April 2002</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725127597"/>
                  </a:ext>
                </a:extLst>
              </a:tr>
              <a:tr h="226932">
                <a:tc>
                  <a:txBody>
                    <a:bodyPr/>
                    <a:lstStyle/>
                    <a:p>
                      <a:r>
                        <a:rPr lang="en-US" sz="900" b="1">
                          <a:solidFill>
                            <a:srgbClr val="4E4F51"/>
                          </a:solidFill>
                          <a:latin typeface="Avenir Next LT Pro" panose="020B0504020202020204" pitchFamily="34" charset="0"/>
                          <a:cs typeface="Arial" panose="020B0604020202020204" pitchFamily="34" charset="0"/>
                        </a:rPr>
                        <a:t>Initial Investment Amount</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N10,000.00</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234272990"/>
                  </a:ext>
                </a:extLst>
              </a:tr>
              <a:tr h="226932">
                <a:tc>
                  <a:txBody>
                    <a:bodyPr/>
                    <a:lstStyle/>
                    <a:p>
                      <a:r>
                        <a:rPr lang="en-US" sz="900" b="1">
                          <a:solidFill>
                            <a:srgbClr val="4E4F51"/>
                          </a:solidFill>
                          <a:latin typeface="Avenir Next LT Pro" panose="020B0504020202020204" pitchFamily="34" charset="0"/>
                          <a:cs typeface="Arial" panose="020B0604020202020204" pitchFamily="34" charset="0"/>
                        </a:rPr>
                        <a:t>Incentive Fee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Maximum 20% of excess returns above benchmark</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52469703"/>
                  </a:ext>
                </a:extLst>
              </a:tr>
              <a:tr h="226932">
                <a:tc>
                  <a:txBody>
                    <a:bodyPr/>
                    <a:lstStyle/>
                    <a:p>
                      <a:r>
                        <a:rPr lang="en-US" sz="900" b="1">
                          <a:solidFill>
                            <a:srgbClr val="4E4F51"/>
                          </a:solidFill>
                          <a:latin typeface="Avenir Next LT Pro" panose="020B0504020202020204" pitchFamily="34" charset="0"/>
                          <a:cs typeface="Arial" panose="020B0604020202020204" pitchFamily="34" charset="0"/>
                        </a:rPr>
                        <a:t>Management Fee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1.5% of NAV</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2633674"/>
                  </a:ext>
                </a:extLst>
              </a:tr>
              <a:tr h="226932">
                <a:tc>
                  <a:txBody>
                    <a:bodyPr/>
                    <a:lstStyle/>
                    <a:p>
                      <a:r>
                        <a:rPr lang="en-US" sz="900" b="1">
                          <a:solidFill>
                            <a:srgbClr val="4E4F51"/>
                          </a:solidFill>
                          <a:latin typeface="Avenir Next LT Pro" panose="020B0504020202020204" pitchFamily="34" charset="0"/>
                          <a:cs typeface="Arial" panose="020B0604020202020204" pitchFamily="34" charset="0"/>
                        </a:rPr>
                        <a:t>Benchmark</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Composite of NSE ASI and FMAN 91-day Average T-Bill rate.</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2518447754"/>
                  </a:ext>
                </a:extLst>
              </a:tr>
              <a:tr h="226932">
                <a:tc>
                  <a:txBody>
                    <a:bodyPr/>
                    <a:lstStyle/>
                    <a:p>
                      <a:r>
                        <a:rPr lang="en-US" sz="900" b="1">
                          <a:solidFill>
                            <a:srgbClr val="4E4F51"/>
                          </a:solidFill>
                          <a:latin typeface="Avenir Next LT Pro" panose="020B0504020202020204" pitchFamily="34" charset="0"/>
                          <a:cs typeface="Arial" panose="020B0604020202020204" pitchFamily="34" charset="0"/>
                        </a:rPr>
                        <a:t>Trustee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First Trustees Nigeria Ltd., a subsidiary of FBN Capital Ltd.</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296049750"/>
                  </a:ext>
                </a:extLst>
              </a:tr>
              <a:tr h="226932">
                <a:tc>
                  <a:txBody>
                    <a:bodyPr/>
                    <a:lstStyle/>
                    <a:p>
                      <a:r>
                        <a:rPr lang="en-US" sz="900" b="1">
                          <a:solidFill>
                            <a:srgbClr val="4E4F51"/>
                          </a:solidFill>
                          <a:latin typeface="Avenir Next LT Pro" panose="020B0504020202020204" pitchFamily="34" charset="0"/>
                          <a:cs typeface="Arial" panose="020B0604020202020204" pitchFamily="34" charset="0"/>
                        </a:rPr>
                        <a:t>Custodian</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Rand Merchant Bank Limited</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084761594"/>
                  </a:ext>
                </a:extLst>
              </a:tr>
              <a:tr h="226932">
                <a:tc>
                  <a:txBody>
                    <a:bodyPr/>
                    <a:lstStyle/>
                    <a:p>
                      <a:r>
                        <a:rPr lang="en-US" sz="900" b="1">
                          <a:solidFill>
                            <a:srgbClr val="4E4F51"/>
                          </a:solidFill>
                          <a:latin typeface="Avenir Next LT Pro" panose="020B0504020202020204" pitchFamily="34" charset="0"/>
                          <a:cs typeface="Arial" panose="020B0604020202020204" pitchFamily="34" charset="0"/>
                        </a:rPr>
                        <a:t>Risk Profile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Medium</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471230576"/>
                  </a:ext>
                </a:extLst>
              </a:tr>
              <a:tr h="226932">
                <a:tc>
                  <a:txBody>
                    <a:bodyPr/>
                    <a:lstStyle/>
                    <a:p>
                      <a:r>
                        <a:rPr lang="en-US" sz="900" b="1">
                          <a:solidFill>
                            <a:srgbClr val="4E4F51"/>
                          </a:solidFill>
                          <a:latin typeface="Avenir Next LT Pro" panose="020B0504020202020204" pitchFamily="34" charset="0"/>
                          <a:cs typeface="Arial" panose="020B0604020202020204" pitchFamily="34" charset="0"/>
                        </a:rPr>
                        <a:t>Relative Return</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+0.22%</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605394001"/>
                  </a:ext>
                </a:extLst>
              </a:tr>
              <a:tr h="226932">
                <a:tc>
                  <a:txBody>
                    <a:bodyPr/>
                    <a:lstStyle/>
                    <a:p>
                      <a:r>
                        <a:rPr lang="en-US" sz="900" b="1">
                          <a:solidFill>
                            <a:srgbClr val="4E4F51"/>
                          </a:solidFill>
                          <a:latin typeface="Avenir Next LT Pro" panose="020B0504020202020204" pitchFamily="34" charset="0"/>
                          <a:cs typeface="Arial" panose="020B0604020202020204" pitchFamily="34" charset="0"/>
                        </a:rPr>
                        <a:t>Equity Beta</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0.85</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731576304"/>
                  </a:ext>
                </a:extLst>
              </a:tr>
            </a:tbl>
          </a:graphicData>
        </a:graphic>
      </p:graphicFrame>
      <p:sp>
        <p:nvSpPr>
          <p:cNvPr id="22" name="Text Box 24">
            <a:extLst>
              <a:ext uri="{FF2B5EF4-FFF2-40B4-BE49-F238E27FC236}">
                <a16:creationId xmlns:a16="http://schemas.microsoft.com/office/drawing/2014/main" id="{A0D70437-7E38-374A-8BD9-0364BB6093A0}"/>
              </a:ext>
            </a:extLst>
          </p:cNvPr>
          <p:cNvSpPr txBox="1">
            <a:spLocks noChangeAspect="1" noEditPoints="1" noChangeArrowheads="1" noChangeShapeType="1" noTextEdit="1"/>
          </p:cNvSpPr>
          <p:nvPr/>
        </p:nvSpPr>
        <p:spPr bwMode="auto">
          <a:xfrm>
            <a:off x="356488" y="5425716"/>
            <a:ext cx="1902079" cy="264160"/>
          </a:xfrm>
          <a:prstGeom prst="rect">
            <a:avLst/>
          </a:prstGeom>
          <a:solidFill>
            <a:srgbClr val="E6DCD2"/>
          </a:solidFill>
          <a:ln>
            <a:solidFill>
              <a:srgbClr val="85705B"/>
            </a:solidFill>
          </a:ln>
        </p:spPr>
        <p:txBody>
          <a:bodyPr rot="0" vert="horz" wrap="square" lIns="0" tIns="0" rIns="0" bIns="0" anchor="ctr" anchorCtr="0" upright="1">
            <a:noAutofit/>
          </a:bodyPr>
          <a:lstStyle/>
          <a:p>
            <a:pPr marL="25400" algn="ctr">
              <a:spcBef>
                <a:spcPts val="20"/>
              </a:spcBef>
            </a:pPr>
            <a:r>
              <a:rPr lang="en-GB" sz="900">
                <a:solidFill>
                  <a:srgbClr val="4E4F51"/>
                </a:solidFill>
                <a:effectLst/>
                <a:latin typeface="Arial" panose="020B0604020202020204" pitchFamily="34" charset="0"/>
                <a:ea typeface="Arial" panose="020B0604020202020204" pitchFamily="34" charset="0"/>
                <a:cs typeface="Arial" panose="020B0604020202020204" pitchFamily="34" charset="0"/>
              </a:rPr>
              <a:t> </a:t>
            </a:r>
            <a:r>
              <a:rPr lang="en-GB" sz="900">
                <a:solidFill>
                  <a:srgbClr val="4E4F51"/>
                </a:solidFill>
                <a:latin typeface="Arial" panose="020B0604020202020204" pitchFamily="34" charset="0"/>
                <a:ea typeface="Arial" panose="020B0604020202020204" pitchFamily="34" charset="0"/>
                <a:cs typeface="Arial" panose="020B0604020202020204" pitchFamily="34" charset="0"/>
              </a:rPr>
              <a:t>FUND ASSET ALLOCATION</a:t>
            </a:r>
            <a:endParaRPr lang="en-CA" sz="900">
              <a:solidFill>
                <a:srgbClr val="4E4F51"/>
              </a:solidFill>
              <a:effectLst/>
              <a:latin typeface="Arial" panose="020B0604020202020204" pitchFamily="34" charset="0"/>
              <a:ea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BFF69B8-E3C2-FC47-8933-909126F619ED}"/>
              </a:ext>
            </a:extLst>
          </p:cNvPr>
          <p:cNvSpPr txBox="1"/>
          <p:nvPr/>
        </p:nvSpPr>
        <p:spPr>
          <a:xfrm>
            <a:off x="618577" y="7456157"/>
            <a:ext cx="1554480" cy="246221"/>
          </a:xfrm>
          <a:prstGeom prst="rect">
            <a:avLst/>
          </a:prstGeom>
          <a:noFill/>
        </p:spPr>
        <p:txBody>
          <a:bodyPr wrap="square" rtlCol="0">
            <a:spAutoFit/>
          </a:bodyPr>
          <a:lstStyle/>
          <a:p>
            <a:r>
              <a:rPr lang="en-US" sz="1000">
                <a:solidFill>
                  <a:srgbClr val="4E4F51"/>
                </a:solidFill>
                <a:latin typeface="Avenir Next LT Pro" panose="020B0504020202020204" pitchFamily="34" charset="0"/>
                <a:cs typeface="Arial" panose="020B0604020202020204" pitchFamily="34" charset="0"/>
              </a:rPr>
              <a:t>Equities</a:t>
            </a:r>
          </a:p>
        </p:txBody>
      </p:sp>
      <p:sp>
        <p:nvSpPr>
          <p:cNvPr id="37" name="TextBox 36">
            <a:extLst>
              <a:ext uri="{FF2B5EF4-FFF2-40B4-BE49-F238E27FC236}">
                <a16:creationId xmlns:a16="http://schemas.microsoft.com/office/drawing/2014/main" id="{5FD200F4-A0BD-D446-A58D-B7169D68DC2D}"/>
              </a:ext>
            </a:extLst>
          </p:cNvPr>
          <p:cNvSpPr txBox="1"/>
          <p:nvPr/>
        </p:nvSpPr>
        <p:spPr>
          <a:xfrm>
            <a:off x="1459177" y="7456157"/>
            <a:ext cx="1554480" cy="246221"/>
          </a:xfrm>
          <a:prstGeom prst="rect">
            <a:avLst/>
          </a:prstGeom>
          <a:noFill/>
        </p:spPr>
        <p:txBody>
          <a:bodyPr wrap="square" rtlCol="0">
            <a:spAutoFit/>
          </a:bodyPr>
          <a:lstStyle/>
          <a:p>
            <a:r>
              <a:rPr lang="en-US" sz="1000">
                <a:solidFill>
                  <a:srgbClr val="4E4F51"/>
                </a:solidFill>
                <a:latin typeface="Arial" panose="020B0604020202020204" pitchFamily="34" charset="0"/>
                <a:cs typeface="Arial" panose="020B0604020202020204" pitchFamily="34" charset="0"/>
              </a:rPr>
              <a:t>Fixed Income</a:t>
            </a:r>
          </a:p>
        </p:txBody>
      </p:sp>
      <p:sp>
        <p:nvSpPr>
          <p:cNvPr id="25" name="Text Box 24">
            <a:extLst>
              <a:ext uri="{FF2B5EF4-FFF2-40B4-BE49-F238E27FC236}">
                <a16:creationId xmlns:a16="http://schemas.microsoft.com/office/drawing/2014/main" id="{E64EE81B-F0CC-4844-BECA-1990C340A838}"/>
              </a:ext>
            </a:extLst>
          </p:cNvPr>
          <p:cNvSpPr txBox="1">
            <a:spLocks noChangeAspect="1" noEditPoints="1" noChangeArrowheads="1" noChangeShapeType="1" noTextEdit="1"/>
          </p:cNvSpPr>
          <p:nvPr/>
        </p:nvSpPr>
        <p:spPr bwMode="auto">
          <a:xfrm>
            <a:off x="2578151" y="5425716"/>
            <a:ext cx="4146180" cy="264160"/>
          </a:xfrm>
          <a:prstGeom prst="rect">
            <a:avLst/>
          </a:prstGeom>
          <a:solidFill>
            <a:srgbClr val="E6DCD2"/>
          </a:solidFill>
          <a:ln>
            <a:solidFill>
              <a:srgbClr val="85705B"/>
            </a:solidFill>
          </a:ln>
        </p:spPr>
        <p:txBody>
          <a:bodyPr rot="0" vert="horz" wrap="square" lIns="0" tIns="0" rIns="0" bIns="0" anchor="ctr" anchorCtr="0" upright="1">
            <a:noAutofit/>
          </a:bodyPr>
          <a:lstStyle/>
          <a:p>
            <a:pPr marL="25400" algn="ctr">
              <a:spcBef>
                <a:spcPts val="20"/>
              </a:spcBef>
            </a:pPr>
            <a:r>
              <a:rPr lang="en-GB" sz="900">
                <a:solidFill>
                  <a:srgbClr val="4E4F51"/>
                </a:solidFill>
                <a:effectLst/>
                <a:latin typeface="Arial" panose="020B0604020202020204" pitchFamily="34" charset="0"/>
                <a:ea typeface="Arial" panose="020B0604020202020204" pitchFamily="34" charset="0"/>
                <a:cs typeface="Arial" panose="020B0604020202020204" pitchFamily="34" charset="0"/>
              </a:rPr>
              <a:t> </a:t>
            </a:r>
            <a:r>
              <a:rPr lang="en-GB" sz="900">
                <a:solidFill>
                  <a:srgbClr val="4E4F51"/>
                </a:solidFill>
                <a:latin typeface="Arial" panose="020B0604020202020204" pitchFamily="34" charset="0"/>
                <a:ea typeface="Arial" panose="020B0604020202020204" pitchFamily="34" charset="0"/>
                <a:cs typeface="Arial" panose="020B0604020202020204" pitchFamily="34" charset="0"/>
              </a:rPr>
              <a:t>FUND PERFORMANCE</a:t>
            </a:r>
            <a:endParaRPr lang="en-CA" sz="900">
              <a:solidFill>
                <a:srgbClr val="4E4F51"/>
              </a:solidFill>
              <a:effectLst/>
              <a:latin typeface="Arial" panose="020B0604020202020204" pitchFamily="34" charset="0"/>
              <a:ea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3929CBDB-0A96-C34E-8CB3-432D1A9FEF31}"/>
              </a:ext>
            </a:extLst>
          </p:cNvPr>
          <p:cNvSpPr/>
          <p:nvPr/>
        </p:nvSpPr>
        <p:spPr>
          <a:xfrm>
            <a:off x="1330910" y="7505926"/>
            <a:ext cx="158400" cy="158400"/>
          </a:xfrm>
          <a:prstGeom prst="rect">
            <a:avLst/>
          </a:prstGeom>
          <a:solidFill>
            <a:srgbClr val="BAAA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C4BA06EC-F5CE-064B-A8B7-834FC5914C67}"/>
              </a:ext>
            </a:extLst>
          </p:cNvPr>
          <p:cNvSpPr/>
          <p:nvPr/>
        </p:nvSpPr>
        <p:spPr>
          <a:xfrm>
            <a:off x="490310" y="7498372"/>
            <a:ext cx="158400" cy="158400"/>
          </a:xfrm>
          <a:prstGeom prst="rect">
            <a:avLst/>
          </a:prstGeom>
          <a:solidFill>
            <a:srgbClr val="A12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8" name="Table 3">
            <a:extLst>
              <a:ext uri="{FF2B5EF4-FFF2-40B4-BE49-F238E27FC236}">
                <a16:creationId xmlns:a16="http://schemas.microsoft.com/office/drawing/2014/main" id="{FFB06695-4C7F-4A59-BAC4-8DA23CAF7A35}"/>
              </a:ext>
            </a:extLst>
          </p:cNvPr>
          <p:cNvGraphicFramePr>
            <a:graphicFrameLocks noGrp="1"/>
          </p:cNvGraphicFramePr>
          <p:nvPr>
            <p:extLst>
              <p:ext uri="{D42A27DB-BD31-4B8C-83A1-F6EECF244321}">
                <p14:modId xmlns:p14="http://schemas.microsoft.com/office/powerpoint/2010/main" val="2071816829"/>
              </p:ext>
            </p:extLst>
          </p:nvPr>
        </p:nvGraphicFramePr>
        <p:xfrm>
          <a:off x="200093" y="7921577"/>
          <a:ext cx="3120623" cy="1240524"/>
        </p:xfrm>
        <a:graphic>
          <a:graphicData uri="http://schemas.openxmlformats.org/drawingml/2006/table">
            <a:tbl>
              <a:tblPr bandRow="1">
                <a:tableStyleId>{5C22544A-7EE6-4342-B048-85BDC9FD1C3A}</a:tableStyleId>
              </a:tblPr>
              <a:tblGrid>
                <a:gridCol w="1125995">
                  <a:extLst>
                    <a:ext uri="{9D8B030D-6E8A-4147-A177-3AD203B41FA5}">
                      <a16:colId xmlns:a16="http://schemas.microsoft.com/office/drawing/2014/main" val="2630858343"/>
                    </a:ext>
                  </a:extLst>
                </a:gridCol>
                <a:gridCol w="975867">
                  <a:extLst>
                    <a:ext uri="{9D8B030D-6E8A-4147-A177-3AD203B41FA5}">
                      <a16:colId xmlns:a16="http://schemas.microsoft.com/office/drawing/2014/main" val="1747684280"/>
                    </a:ext>
                  </a:extLst>
                </a:gridCol>
                <a:gridCol w="1018761">
                  <a:extLst>
                    <a:ext uri="{9D8B030D-6E8A-4147-A177-3AD203B41FA5}">
                      <a16:colId xmlns:a16="http://schemas.microsoft.com/office/drawing/2014/main" val="3127245772"/>
                    </a:ext>
                  </a:extLst>
                </a:gridCol>
              </a:tblGrid>
              <a:tr h="198776">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a:solidFill>
                            <a:schemeClr val="bg1"/>
                          </a:solidFill>
                          <a:latin typeface="Avenir Next LT Pro" panose="020B0504020202020204" pitchFamily="34" charset="0"/>
                          <a:cs typeface="Arial" panose="020B0604020202020204" pitchFamily="34" charset="0"/>
                        </a:rPr>
                        <a:t>Top 3 Equity Sector Exposures</a:t>
                      </a:r>
                    </a:p>
                  </a:txBody>
                  <a:tcPr marL="71622" marR="71622" marT="35811" marB="358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rgbClr val="86705B"/>
                      </a:solidFill>
                      <a:prstDash val="solid"/>
                      <a:round/>
                      <a:headEnd type="none" w="med" len="med"/>
                      <a:tailEnd type="none" w="med" len="med"/>
                    </a:lnB>
                    <a:solidFill>
                      <a:srgbClr val="A12057"/>
                    </a:solidFill>
                  </a:tcPr>
                </a:tc>
                <a:tc hMerge="1">
                  <a:txBody>
                    <a:bodyPr/>
                    <a:lstStyle/>
                    <a:p>
                      <a:endParaRPr lang="en-US"/>
                    </a:p>
                  </a:txBody>
                  <a:tcPr/>
                </a:tc>
                <a:tc hMerge="1">
                  <a:txBody>
                    <a:bodyPr/>
                    <a:lstStyle/>
                    <a:p>
                      <a:pPr algn="ctr"/>
                      <a:endParaRPr lang="en-US" sz="1000">
                        <a:solidFill>
                          <a:schemeClr val="bg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mpd="sng">
                      <a:noFill/>
                    </a:lnB>
                    <a:solidFill>
                      <a:srgbClr val="A12057"/>
                    </a:solidFill>
                  </a:tcPr>
                </a:tc>
                <a:extLst>
                  <a:ext uri="{0D108BD9-81ED-4DB2-BD59-A6C34878D82A}">
                    <a16:rowId xmlns:a16="http://schemas.microsoft.com/office/drawing/2014/main" val="3372127188"/>
                  </a:ext>
                </a:extLst>
              </a:tr>
              <a:tr h="329362">
                <a:tc>
                  <a:txBody>
                    <a:bodyPr/>
                    <a:lstStyle/>
                    <a:p>
                      <a:pPr algn="l"/>
                      <a:r>
                        <a:rPr lang="en-US" sz="900">
                          <a:latin typeface="Avenir Next LT Pro" panose="020B0504020202020204" pitchFamily="34" charset="0"/>
                          <a:cs typeface="Arial" panose="020B0604020202020204" pitchFamily="34" charset="0"/>
                        </a:rPr>
                        <a:t>SECTOR</a:t>
                      </a:r>
                    </a:p>
                  </a:txBody>
                  <a:tcPr marL="71622" marR="71622" marT="35811" marB="35811">
                    <a:lnL w="12700" cap="flat" cmpd="sng" algn="ctr">
                      <a:solidFill>
                        <a:schemeClr val="tx1"/>
                      </a:solidFill>
                      <a:prstDash val="solid"/>
                      <a:round/>
                      <a:headEnd type="none" w="med" len="med"/>
                      <a:tailEnd type="none" w="med" len="med"/>
                    </a:lnL>
                    <a:lnR w="12700" cmpd="sng">
                      <a:noFill/>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lnTlToBr w="12700" cmpd="sng">
                      <a:noFill/>
                      <a:prstDash val="solid"/>
                    </a:lnTlToBr>
                    <a:lnBlToTr w="12700" cmpd="sng">
                      <a:noFill/>
                      <a:prstDash val="solid"/>
                    </a:lnBlToTr>
                    <a:solidFill>
                      <a:srgbClr val="BAAA95"/>
                    </a:solidFill>
                  </a:tcPr>
                </a:tc>
                <a:tc>
                  <a:txBody>
                    <a:bodyPr/>
                    <a:lstStyle/>
                    <a:p>
                      <a:pPr algn="ctr"/>
                      <a:r>
                        <a:rPr lang="en-US" sz="900">
                          <a:latin typeface="Avenir Next LT Pro" panose="020B0504020202020204" pitchFamily="34" charset="0"/>
                          <a:cs typeface="Arial" panose="020B0604020202020204" pitchFamily="34" charset="0"/>
                        </a:rPr>
                        <a:t>PORTFOLIO WEIGHT</a:t>
                      </a:r>
                    </a:p>
                  </a:txBody>
                  <a:tcPr marL="71622" marR="71622" marT="35811" marB="35811">
                    <a:lnL w="12700" cmpd="sng">
                      <a:noFill/>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lnTlToBr w="12700" cmpd="sng">
                      <a:noFill/>
                      <a:prstDash val="solid"/>
                    </a:lnTlToBr>
                    <a:lnBlToTr w="12700" cmpd="sng">
                      <a:noFill/>
                      <a:prstDash val="solid"/>
                    </a:lnBlToTr>
                    <a:solidFill>
                      <a:srgbClr val="BAAA95"/>
                    </a:solidFill>
                  </a:tcPr>
                </a:tc>
                <a:tc>
                  <a:txBody>
                    <a:bodyPr/>
                    <a:lstStyle/>
                    <a:p>
                      <a:pPr algn="ctr"/>
                      <a:r>
                        <a:rPr lang="en-US" sz="900">
                          <a:latin typeface="Avenir Next LT Pro" panose="020B0504020202020204" pitchFamily="34" charset="0"/>
                          <a:cs typeface="Arial" panose="020B0604020202020204" pitchFamily="34" charset="0"/>
                        </a:rPr>
                        <a:t>RELATIVE WEIGHTING</a:t>
                      </a:r>
                    </a:p>
                  </a:txBody>
                  <a:tcPr marL="71622" marR="71622" marT="35811" marB="35811">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86705B"/>
                      </a:solidFill>
                      <a:prstDash val="solid"/>
                      <a:round/>
                      <a:headEnd type="none" w="med" len="med"/>
                      <a:tailEnd type="none" w="med" len="med"/>
                    </a:lnB>
                    <a:lnTlToBr w="12700" cmpd="sng">
                      <a:noFill/>
                      <a:prstDash val="solid"/>
                    </a:lnTlToBr>
                    <a:lnBlToTr w="12700" cmpd="sng">
                      <a:noFill/>
                      <a:prstDash val="solid"/>
                    </a:lnBlToTr>
                    <a:solidFill>
                      <a:srgbClr val="BAAA95"/>
                    </a:solidFill>
                  </a:tcPr>
                </a:tc>
                <a:extLst>
                  <a:ext uri="{0D108BD9-81ED-4DB2-BD59-A6C34878D82A}">
                    <a16:rowId xmlns:a16="http://schemas.microsoft.com/office/drawing/2014/main" val="413476082"/>
                  </a:ext>
                </a:extLst>
              </a:tr>
              <a:tr h="217644">
                <a:tc>
                  <a:txBody>
                    <a:bodyPr/>
                    <a:lstStyle/>
                    <a:p>
                      <a:r>
                        <a:rPr lang="en-US" sz="900">
                          <a:latin typeface="Avenir Next LT Pro" panose="020B0504020202020204" pitchFamily="34" charset="0"/>
                          <a:cs typeface="Arial" panose="020B0604020202020204" pitchFamily="34" charset="0"/>
                        </a:rPr>
                        <a:t>Telecoms</a:t>
                      </a:r>
                    </a:p>
                  </a:txBody>
                  <a:tcPr>
                    <a:lnL w="12700" cap="flat" cmpd="sng" algn="ctr">
                      <a:solidFill>
                        <a:schemeClr val="tx1"/>
                      </a:solidFill>
                      <a:prstDash val="solid"/>
                      <a:round/>
                      <a:headEnd type="none" w="med" len="med"/>
                      <a:tailEnd type="none" w="med" len="med"/>
                    </a:lnL>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20%</a:t>
                      </a:r>
                    </a:p>
                  </a:txBody>
                  <a:tcP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Underweight</a:t>
                      </a:r>
                    </a:p>
                  </a:txBody>
                  <a:tcPr>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2939566136"/>
                  </a:ext>
                </a:extLst>
              </a:tr>
              <a:tr h="217644">
                <a:tc>
                  <a:txBody>
                    <a:bodyPr/>
                    <a:lstStyle/>
                    <a:p>
                      <a:r>
                        <a:rPr lang="en-US" sz="900">
                          <a:latin typeface="Avenir Next LT Pro" panose="020B0504020202020204" pitchFamily="34" charset="0"/>
                          <a:cs typeface="Arial" panose="020B0604020202020204" pitchFamily="34" charset="0"/>
                        </a:rPr>
                        <a:t>Industrials</a:t>
                      </a:r>
                    </a:p>
                  </a:txBody>
                  <a:tcPr>
                    <a:lnL w="12700" cap="flat" cmpd="sng" algn="ctr">
                      <a:solidFill>
                        <a:schemeClr val="tx1"/>
                      </a:solidFill>
                      <a:prstDash val="solid"/>
                      <a:round/>
                      <a:headEnd type="none" w="med" len="med"/>
                      <a:tailEnd type="none" w="med" len="med"/>
                    </a:lnL>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11%</a:t>
                      </a:r>
                    </a:p>
                  </a:txBody>
                  <a:tcP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Underweight</a:t>
                      </a:r>
                    </a:p>
                  </a:txBody>
                  <a:tcPr>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315985077"/>
                  </a:ext>
                </a:extLst>
              </a:tr>
              <a:tr h="217644">
                <a:tc>
                  <a:txBody>
                    <a:bodyPr/>
                    <a:lstStyle/>
                    <a:p>
                      <a:r>
                        <a:rPr lang="en-US" sz="900">
                          <a:latin typeface="Avenir Next LT Pro" panose="020B0504020202020204" pitchFamily="34" charset="0"/>
                          <a:cs typeface="Arial" panose="020B0604020202020204" pitchFamily="34" charset="0"/>
                        </a:rPr>
                        <a:t>Banking</a:t>
                      </a:r>
                    </a:p>
                  </a:txBody>
                  <a:tcPr>
                    <a:lnL w="12700" cap="flat" cmpd="sng" algn="ctr">
                      <a:solidFill>
                        <a:schemeClr val="tx1"/>
                      </a:solidFill>
                      <a:prstDash val="solid"/>
                      <a:round/>
                      <a:headEnd type="none" w="med" len="med"/>
                      <a:tailEnd type="none" w="med" len="med"/>
                    </a:lnL>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9%</a:t>
                      </a:r>
                    </a:p>
                  </a:txBody>
                  <a:tcP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Underweight</a:t>
                      </a:r>
                    </a:p>
                  </a:txBody>
                  <a:tcPr>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2927535574"/>
                  </a:ext>
                </a:extLst>
              </a:tr>
            </a:tbl>
          </a:graphicData>
        </a:graphic>
      </p:graphicFrame>
      <p:graphicFrame>
        <p:nvGraphicFramePr>
          <p:cNvPr id="39" name="Table 3">
            <a:extLst>
              <a:ext uri="{FF2B5EF4-FFF2-40B4-BE49-F238E27FC236}">
                <a16:creationId xmlns:a16="http://schemas.microsoft.com/office/drawing/2014/main" id="{110B9521-615A-4129-AA1F-79507F6F474F}"/>
              </a:ext>
            </a:extLst>
          </p:cNvPr>
          <p:cNvGraphicFramePr>
            <a:graphicFrameLocks noGrp="1"/>
          </p:cNvGraphicFramePr>
          <p:nvPr>
            <p:extLst>
              <p:ext uri="{D42A27DB-BD31-4B8C-83A1-F6EECF244321}">
                <p14:modId xmlns:p14="http://schemas.microsoft.com/office/powerpoint/2010/main" val="4278772666"/>
              </p:ext>
            </p:extLst>
          </p:nvPr>
        </p:nvGraphicFramePr>
        <p:xfrm>
          <a:off x="3509230" y="7921578"/>
          <a:ext cx="3120622" cy="1240524"/>
        </p:xfrm>
        <a:graphic>
          <a:graphicData uri="http://schemas.openxmlformats.org/drawingml/2006/table">
            <a:tbl>
              <a:tblPr bandRow="1">
                <a:tableStyleId>{5C22544A-7EE6-4342-B048-85BDC9FD1C3A}</a:tableStyleId>
              </a:tblPr>
              <a:tblGrid>
                <a:gridCol w="858262">
                  <a:extLst>
                    <a:ext uri="{9D8B030D-6E8A-4147-A177-3AD203B41FA5}">
                      <a16:colId xmlns:a16="http://schemas.microsoft.com/office/drawing/2014/main" val="2630858343"/>
                    </a:ext>
                  </a:extLst>
                </a:gridCol>
                <a:gridCol w="1037437">
                  <a:extLst>
                    <a:ext uri="{9D8B030D-6E8A-4147-A177-3AD203B41FA5}">
                      <a16:colId xmlns:a16="http://schemas.microsoft.com/office/drawing/2014/main" val="1747684280"/>
                    </a:ext>
                  </a:extLst>
                </a:gridCol>
                <a:gridCol w="1224923">
                  <a:extLst>
                    <a:ext uri="{9D8B030D-6E8A-4147-A177-3AD203B41FA5}">
                      <a16:colId xmlns:a16="http://schemas.microsoft.com/office/drawing/2014/main" val="3127245772"/>
                    </a:ext>
                  </a:extLst>
                </a:gridCol>
              </a:tblGrid>
              <a:tr h="208782">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a:solidFill>
                            <a:schemeClr val="bg1"/>
                          </a:solidFill>
                          <a:latin typeface="Avenir Next LT Pro" panose="020B0504020202020204" pitchFamily="34" charset="0"/>
                          <a:cs typeface="Arial" panose="020B0604020202020204" pitchFamily="34" charset="0"/>
                        </a:rPr>
                        <a:t>Top 3 Equity Exposures</a:t>
                      </a:r>
                    </a:p>
                  </a:txBody>
                  <a:tcPr marL="71622" marR="71622" marT="35811" marB="358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rgbClr val="86705B"/>
                      </a:solidFill>
                      <a:prstDash val="solid"/>
                      <a:round/>
                      <a:headEnd type="none" w="med" len="med"/>
                      <a:tailEnd type="none" w="med" len="med"/>
                    </a:lnB>
                    <a:solidFill>
                      <a:srgbClr val="A12057"/>
                    </a:solidFill>
                  </a:tcPr>
                </a:tc>
                <a:tc hMerge="1">
                  <a:txBody>
                    <a:bodyPr/>
                    <a:lstStyle/>
                    <a:p>
                      <a:endParaRPr lang="en-US"/>
                    </a:p>
                  </a:txBody>
                  <a:tcPr/>
                </a:tc>
                <a:tc hMerge="1">
                  <a:txBody>
                    <a:bodyPr/>
                    <a:lstStyle/>
                    <a:p>
                      <a:pPr algn="ctr"/>
                      <a:endParaRPr lang="en-US" sz="1000">
                        <a:solidFill>
                          <a:schemeClr val="bg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mpd="sng">
                      <a:noFill/>
                    </a:lnB>
                    <a:solidFill>
                      <a:srgbClr val="A12057"/>
                    </a:solidFill>
                  </a:tcPr>
                </a:tc>
                <a:extLst>
                  <a:ext uri="{0D108BD9-81ED-4DB2-BD59-A6C34878D82A}">
                    <a16:rowId xmlns:a16="http://schemas.microsoft.com/office/drawing/2014/main" val="3372127188"/>
                  </a:ext>
                </a:extLst>
              </a:tr>
              <a:tr h="345942">
                <a:tc>
                  <a:txBody>
                    <a:bodyPr/>
                    <a:lstStyle/>
                    <a:p>
                      <a:pPr algn="l"/>
                      <a:r>
                        <a:rPr lang="en-US" sz="900">
                          <a:latin typeface="Avenir Next LT Pro" panose="020B0504020202020204" pitchFamily="34" charset="0"/>
                          <a:cs typeface="Arial" panose="020B0604020202020204" pitchFamily="34" charset="0"/>
                        </a:rPr>
                        <a:t>SECTOR</a:t>
                      </a:r>
                    </a:p>
                  </a:txBody>
                  <a:tcPr marL="71622" marR="71622" marT="35811" marB="35811">
                    <a:lnL w="12700" cap="flat" cmpd="sng" algn="ctr">
                      <a:solidFill>
                        <a:schemeClr val="tx1"/>
                      </a:solidFill>
                      <a:prstDash val="solid"/>
                      <a:round/>
                      <a:headEnd type="none" w="med" len="med"/>
                      <a:tailEnd type="none" w="med" len="med"/>
                    </a:lnL>
                    <a:lnR w="12700" cmpd="sng">
                      <a:noFill/>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lnTlToBr w="12700" cmpd="sng">
                      <a:noFill/>
                      <a:prstDash val="solid"/>
                    </a:lnTlToBr>
                    <a:lnBlToTr w="12700" cmpd="sng">
                      <a:noFill/>
                      <a:prstDash val="solid"/>
                    </a:lnBlToTr>
                    <a:solidFill>
                      <a:srgbClr val="BAAA95"/>
                    </a:solidFill>
                  </a:tcPr>
                </a:tc>
                <a:tc>
                  <a:txBody>
                    <a:bodyPr/>
                    <a:lstStyle/>
                    <a:p>
                      <a:pPr algn="ctr"/>
                      <a:r>
                        <a:rPr lang="en-US" sz="900">
                          <a:latin typeface="Avenir Next LT Pro" panose="020B0504020202020204" pitchFamily="34" charset="0"/>
                          <a:cs typeface="Arial" panose="020B0604020202020204" pitchFamily="34" charset="0"/>
                        </a:rPr>
                        <a:t>PORTFOLIO WEIGHT</a:t>
                      </a:r>
                    </a:p>
                  </a:txBody>
                  <a:tcPr marL="71622" marR="71622" marT="35811" marB="35811">
                    <a:lnL w="12700" cmpd="sng">
                      <a:noFill/>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lnTlToBr w="12700" cmpd="sng">
                      <a:noFill/>
                      <a:prstDash val="solid"/>
                    </a:lnTlToBr>
                    <a:lnBlToTr w="12700" cmpd="sng">
                      <a:noFill/>
                      <a:prstDash val="solid"/>
                    </a:lnBlToTr>
                    <a:solidFill>
                      <a:srgbClr val="BAAA95"/>
                    </a:solidFill>
                  </a:tcPr>
                </a:tc>
                <a:tc>
                  <a:txBody>
                    <a:bodyPr/>
                    <a:lstStyle/>
                    <a:p>
                      <a:pPr algn="ctr"/>
                      <a:r>
                        <a:rPr lang="en-US" sz="900">
                          <a:latin typeface="Avenir Next LT Pro" panose="020B0504020202020204" pitchFamily="34" charset="0"/>
                          <a:cs typeface="Arial" panose="020B0604020202020204" pitchFamily="34" charset="0"/>
                        </a:rPr>
                        <a:t>RELATIVE WEIGHTING</a:t>
                      </a:r>
                    </a:p>
                  </a:txBody>
                  <a:tcPr marL="71622" marR="71622" marT="35811" marB="35811">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86705B"/>
                      </a:solidFill>
                      <a:prstDash val="solid"/>
                      <a:round/>
                      <a:headEnd type="none" w="med" len="med"/>
                      <a:tailEnd type="none" w="med" len="med"/>
                    </a:lnB>
                    <a:lnTlToBr w="12700" cmpd="sng">
                      <a:noFill/>
                      <a:prstDash val="solid"/>
                    </a:lnTlToBr>
                    <a:lnBlToTr w="12700" cmpd="sng">
                      <a:noFill/>
                      <a:prstDash val="solid"/>
                    </a:lnBlToTr>
                    <a:solidFill>
                      <a:srgbClr val="BAAA95"/>
                    </a:solidFill>
                  </a:tcPr>
                </a:tc>
                <a:extLst>
                  <a:ext uri="{0D108BD9-81ED-4DB2-BD59-A6C34878D82A}">
                    <a16:rowId xmlns:a16="http://schemas.microsoft.com/office/drawing/2014/main" val="413476082"/>
                  </a:ext>
                </a:extLst>
              </a:tr>
              <a:tr h="208782">
                <a:tc>
                  <a:txBody>
                    <a:bodyPr/>
                    <a:lstStyle/>
                    <a:p>
                      <a:r>
                        <a:rPr lang="en-US" sz="900">
                          <a:latin typeface="Avenir Next LT Pro" panose="020B0504020202020204" pitchFamily="34" charset="0"/>
                          <a:cs typeface="Arial" panose="020B0604020202020204" pitchFamily="34" charset="0"/>
                        </a:rPr>
                        <a:t>AIRTEL</a:t>
                      </a:r>
                    </a:p>
                  </a:txBody>
                  <a:tcPr>
                    <a:lnL w="12700" cap="flat" cmpd="sng" algn="ctr">
                      <a:solidFill>
                        <a:schemeClr val="tx1"/>
                      </a:solidFill>
                      <a:prstDash val="solid"/>
                      <a:round/>
                      <a:headEnd type="none" w="med" len="med"/>
                      <a:tailEnd type="none" w="med" len="med"/>
                    </a:lnL>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10%</a:t>
                      </a:r>
                    </a:p>
                  </a:txBody>
                  <a:tcP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Underweight</a:t>
                      </a:r>
                    </a:p>
                  </a:txBody>
                  <a:tcPr>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2939566136"/>
                  </a:ext>
                </a:extLst>
              </a:tr>
              <a:tr h="208782">
                <a:tc>
                  <a:txBody>
                    <a:bodyPr/>
                    <a:lstStyle/>
                    <a:p>
                      <a:r>
                        <a:rPr lang="en-US" sz="900">
                          <a:latin typeface="Avenir Next LT Pro" panose="020B0504020202020204" pitchFamily="34" charset="0"/>
                          <a:cs typeface="Arial" panose="020B0604020202020204" pitchFamily="34" charset="0"/>
                        </a:rPr>
                        <a:t>MTNN</a:t>
                      </a:r>
                    </a:p>
                  </a:txBody>
                  <a:tcPr>
                    <a:lnL w="12700" cap="flat" cmpd="sng" algn="ctr">
                      <a:solidFill>
                        <a:schemeClr val="tx1"/>
                      </a:solidFill>
                      <a:prstDash val="solid"/>
                      <a:round/>
                      <a:headEnd type="none" w="med" len="med"/>
                      <a:tailEnd type="none" w="med" len="med"/>
                    </a:lnL>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10%</a:t>
                      </a:r>
                    </a:p>
                  </a:txBody>
                  <a:tcP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Underweight</a:t>
                      </a:r>
                    </a:p>
                  </a:txBody>
                  <a:tcPr>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315985077"/>
                  </a:ext>
                </a:extLst>
              </a:tr>
              <a:tr h="208782">
                <a:tc>
                  <a:txBody>
                    <a:bodyPr/>
                    <a:lstStyle/>
                    <a:p>
                      <a:r>
                        <a:rPr lang="en-US" sz="900">
                          <a:latin typeface="Avenir Next LT Pro" panose="020B0504020202020204" pitchFamily="34" charset="0"/>
                          <a:cs typeface="Arial" panose="020B0604020202020204" pitchFamily="34" charset="0"/>
                        </a:rPr>
                        <a:t>DANGCEM</a:t>
                      </a:r>
                    </a:p>
                  </a:txBody>
                  <a:tcPr>
                    <a:lnL w="12700" cap="flat" cmpd="sng" algn="ctr">
                      <a:solidFill>
                        <a:schemeClr val="tx1"/>
                      </a:solidFill>
                      <a:prstDash val="solid"/>
                      <a:round/>
                      <a:headEnd type="none" w="med" len="med"/>
                      <a:tailEnd type="none" w="med" len="med"/>
                    </a:lnL>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7%</a:t>
                      </a:r>
                    </a:p>
                  </a:txBody>
                  <a:tcP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Underweight</a:t>
                      </a:r>
                    </a:p>
                  </a:txBody>
                  <a:tcPr>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2927535574"/>
                  </a:ext>
                </a:extLst>
              </a:tr>
            </a:tbl>
          </a:graphicData>
        </a:graphic>
      </p:graphicFrame>
      <p:sp>
        <p:nvSpPr>
          <p:cNvPr id="35" name="TextBox 34">
            <a:extLst>
              <a:ext uri="{FF2B5EF4-FFF2-40B4-BE49-F238E27FC236}">
                <a16:creationId xmlns:a16="http://schemas.microsoft.com/office/drawing/2014/main" id="{E261A4E8-52CE-4B63-BA31-76DC55983AC5}"/>
              </a:ext>
            </a:extLst>
          </p:cNvPr>
          <p:cNvSpPr txBox="1"/>
          <p:nvPr/>
        </p:nvSpPr>
        <p:spPr>
          <a:xfrm>
            <a:off x="356615" y="166248"/>
            <a:ext cx="5442019" cy="369332"/>
          </a:xfrm>
          <a:prstGeom prst="rect">
            <a:avLst/>
          </a:prstGeom>
          <a:noFill/>
        </p:spPr>
        <p:txBody>
          <a:bodyPr wrap="square" rtlCol="0">
            <a:spAutoFit/>
          </a:bodyPr>
          <a:lstStyle/>
          <a:p>
            <a:r>
              <a:rPr lang="en-US" b="1">
                <a:solidFill>
                  <a:srgbClr val="A41857"/>
                </a:solidFill>
                <a:latin typeface="Avenir Next LT Pro" panose="020B0504020202020204" pitchFamily="34" charset="0"/>
              </a:rPr>
              <a:t>ARM DISCOVERY BALANCED FUND</a:t>
            </a:r>
            <a:endParaRPr lang="en-NG" b="1">
              <a:solidFill>
                <a:srgbClr val="A41857"/>
              </a:solidFill>
              <a:latin typeface="Avenir Next LT Pro" panose="020B0504020202020204" pitchFamily="34" charset="0"/>
            </a:endParaRPr>
          </a:p>
        </p:txBody>
      </p:sp>
      <p:cxnSp>
        <p:nvCxnSpPr>
          <p:cNvPr id="38" name="Straight Connector 37">
            <a:extLst>
              <a:ext uri="{FF2B5EF4-FFF2-40B4-BE49-F238E27FC236}">
                <a16:creationId xmlns:a16="http://schemas.microsoft.com/office/drawing/2014/main" id="{C6D0C018-C37A-4969-B1B0-5D036B479FAA}"/>
              </a:ext>
            </a:extLst>
          </p:cNvPr>
          <p:cNvCxnSpPr/>
          <p:nvPr/>
        </p:nvCxnSpPr>
        <p:spPr>
          <a:xfrm>
            <a:off x="0" y="534779"/>
            <a:ext cx="4300451" cy="0"/>
          </a:xfrm>
          <a:prstGeom prst="line">
            <a:avLst/>
          </a:prstGeom>
          <a:ln w="19050">
            <a:solidFill>
              <a:srgbClr val="85705B"/>
            </a:solidFill>
          </a:ln>
        </p:spPr>
        <p:style>
          <a:lnRef idx="1">
            <a:schemeClr val="accent1"/>
          </a:lnRef>
          <a:fillRef idx="0">
            <a:schemeClr val="accent1"/>
          </a:fillRef>
          <a:effectRef idx="0">
            <a:schemeClr val="accent1"/>
          </a:effectRef>
          <a:fontRef idx="minor">
            <a:schemeClr val="tx1"/>
          </a:fontRef>
        </p:style>
      </p:cxnSp>
      <p:graphicFrame>
        <p:nvGraphicFramePr>
          <p:cNvPr id="20" name="Chart 19">
            <a:extLst>
              <a:ext uri="{FF2B5EF4-FFF2-40B4-BE49-F238E27FC236}">
                <a16:creationId xmlns:a16="http://schemas.microsoft.com/office/drawing/2014/main" id="{8B449BCF-E5F7-458C-8D98-6B39795C6330}"/>
              </a:ext>
            </a:extLst>
          </p:cNvPr>
          <p:cNvGraphicFramePr>
            <a:graphicFrameLocks/>
          </p:cNvGraphicFramePr>
          <p:nvPr>
            <p:extLst>
              <p:ext uri="{D42A27DB-BD31-4B8C-83A1-F6EECF244321}">
                <p14:modId xmlns:p14="http://schemas.microsoft.com/office/powerpoint/2010/main" val="3844200552"/>
              </p:ext>
            </p:extLst>
          </p:nvPr>
        </p:nvGraphicFramePr>
        <p:xfrm>
          <a:off x="2548997" y="5715248"/>
          <a:ext cx="4375264" cy="22063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a:extLst>
              <a:ext uri="{FF2B5EF4-FFF2-40B4-BE49-F238E27FC236}">
                <a16:creationId xmlns:a16="http://schemas.microsoft.com/office/drawing/2014/main" id="{25DA9A06-2EC2-4C75-9BF1-0FB1BB3D3ABE}"/>
              </a:ext>
            </a:extLst>
          </p:cNvPr>
          <p:cNvGraphicFramePr>
            <a:graphicFrameLocks/>
          </p:cNvGraphicFramePr>
          <p:nvPr>
            <p:extLst>
              <p:ext uri="{D42A27DB-BD31-4B8C-83A1-F6EECF244321}">
                <p14:modId xmlns:p14="http://schemas.microsoft.com/office/powerpoint/2010/main" val="4108015624"/>
              </p:ext>
            </p:extLst>
          </p:nvPr>
        </p:nvGraphicFramePr>
        <p:xfrm>
          <a:off x="-116958" y="5749844"/>
          <a:ext cx="2562445" cy="187178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85895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88F090A6-F2B4-154D-A3CD-5ECD422229EE}"/>
              </a:ext>
            </a:extLst>
          </p:cNvPr>
          <p:cNvSpPr/>
          <p:nvPr/>
        </p:nvSpPr>
        <p:spPr>
          <a:xfrm>
            <a:off x="388620" y="643523"/>
            <a:ext cx="6080760" cy="2036455"/>
          </a:xfrm>
          <a:prstGeom prst="rect">
            <a:avLst/>
          </a:prstGeom>
        </p:spPr>
        <p:txBody>
          <a:bodyPr wrap="square" lIns="90000">
            <a:spAutoFit/>
          </a:bodyPr>
          <a:lstStyle/>
          <a:p>
            <a:pPr marL="12700" algn="just">
              <a:lnSpc>
                <a:spcPts val="1935"/>
              </a:lnSpc>
              <a:tabLst>
                <a:tab pos="516255" algn="l"/>
                <a:tab pos="4263390" algn="l"/>
              </a:tabLst>
            </a:pPr>
            <a:r>
              <a:rPr lang="en-CA" sz="850" b="1">
                <a:solidFill>
                  <a:srgbClr val="4F4F51"/>
                </a:solidFill>
                <a:latin typeface="Avenir Next LT Pro" panose="020B0504020202020204" pitchFamily="34" charset="0"/>
                <a:ea typeface="Baskerville" panose="02020502070401020303" pitchFamily="18" charset="0"/>
                <a:cs typeface="Arial" panose="020B0604020202020204" pitchFamily="34" charset="0"/>
              </a:rPr>
              <a:t>FUND STRUCTURE</a:t>
            </a:r>
            <a:endParaRPr lang="en-CA" sz="850" b="1">
              <a:latin typeface="Avenir Next LT Pro" panose="020B0504020202020204" pitchFamily="34" charset="0"/>
              <a:ea typeface="Baskerville" panose="02020502070401020303" pitchFamily="18" charset="0"/>
              <a:cs typeface="Arial" panose="020B0604020202020204" pitchFamily="34" charset="0"/>
            </a:endParaRPr>
          </a:p>
          <a:p>
            <a:pPr algn="just"/>
            <a:r>
              <a:rPr lang="en-US" sz="850">
                <a:solidFill>
                  <a:srgbClr val="4E4F51"/>
                </a:solidFill>
                <a:latin typeface="Avenir Next LT Pro" panose="020B0504020202020204" pitchFamily="34" charset="0"/>
                <a:cs typeface="Arial" panose="020B0604020202020204" pitchFamily="34" charset="0"/>
              </a:rPr>
              <a:t>The ARM Ethical Fund is an open-ended fund designed to enable ethical investors to invest in line with ethical Islamic investment principles the principles of </a:t>
            </a:r>
            <a:r>
              <a:rPr lang="en-US" sz="850" err="1">
                <a:solidFill>
                  <a:srgbClr val="4E4F51"/>
                </a:solidFill>
                <a:latin typeface="Avenir Next LT Pro" panose="020B0504020202020204" pitchFamily="34" charset="0"/>
                <a:cs typeface="Arial" panose="020B0604020202020204" pitchFamily="34" charset="0"/>
              </a:rPr>
              <a:t>Shari’ah</a:t>
            </a:r>
            <a:r>
              <a:rPr lang="en-US" sz="850">
                <a:solidFill>
                  <a:srgbClr val="4E4F51"/>
                </a:solidFill>
                <a:latin typeface="Avenir Next LT Pro" panose="020B0504020202020204" pitchFamily="34" charset="0"/>
                <a:cs typeface="Arial" panose="020B0604020202020204" pitchFamily="34" charset="0"/>
              </a:rPr>
              <a:t> laws will be upheld whilst managing the Fund, specifically the Fund is designed to exclude all forms of “</a:t>
            </a:r>
            <a:r>
              <a:rPr lang="en-US" sz="850" err="1">
                <a:solidFill>
                  <a:srgbClr val="4E4F51"/>
                </a:solidFill>
                <a:latin typeface="Avenir Next LT Pro" panose="020B0504020202020204" pitchFamily="34" charset="0"/>
                <a:cs typeface="Arial" panose="020B0604020202020204" pitchFamily="34" charset="0"/>
              </a:rPr>
              <a:t>riba</a:t>
            </a:r>
            <a:r>
              <a:rPr lang="en-US" sz="850">
                <a:solidFill>
                  <a:srgbClr val="4E4F51"/>
                </a:solidFill>
                <a:latin typeface="Avenir Next LT Pro" panose="020B0504020202020204" pitchFamily="34" charset="0"/>
                <a:cs typeface="Arial" panose="020B0604020202020204" pitchFamily="34" charset="0"/>
              </a:rPr>
              <a:t> or interest” from all its investment operations and prohibits investments in businesses that are inconsistent with Islamic principles, such as gambling, tobacco, alcohol, ammunition, sale or purchase of pork and all forms of adult entertainment.</a:t>
            </a:r>
          </a:p>
          <a:p>
            <a:pPr algn="just"/>
            <a:r>
              <a:rPr lang="en-US" sz="850">
                <a:solidFill>
                  <a:srgbClr val="4E4F51"/>
                </a:solidFill>
                <a:latin typeface="Avenir Next LT Pro" panose="020B0504020202020204" pitchFamily="34" charset="0"/>
                <a:cs typeface="Arial" panose="020B0604020202020204" pitchFamily="34" charset="0"/>
              </a:rPr>
              <a:t>The Fund is structured to have an Advisory Board and an Investment Committee with expertise in shariah investing. </a:t>
            </a:r>
          </a:p>
          <a:p>
            <a:pPr algn="just"/>
            <a:r>
              <a:rPr lang="en-CA" sz="850">
                <a:solidFill>
                  <a:srgbClr val="4E4F51"/>
                </a:solidFill>
                <a:latin typeface="Avenir Next LT Pro" panose="020B0504020202020204" pitchFamily="34" charset="0"/>
                <a:cs typeface="Arial" panose="020B0604020202020204" pitchFamily="34" charset="0"/>
              </a:rPr>
              <a:t> </a:t>
            </a:r>
          </a:p>
          <a:p>
            <a:pPr algn="just"/>
            <a:r>
              <a:rPr lang="en-CA" sz="850" b="1">
                <a:solidFill>
                  <a:srgbClr val="4E4F51"/>
                </a:solidFill>
                <a:latin typeface="Avenir Next LT Pro" panose="020B0504020202020204" pitchFamily="34" charset="0"/>
                <a:ea typeface="Baskerville" panose="02020502070401020303" pitchFamily="18" charset="0"/>
                <a:cs typeface="Arial" panose="020B0604020202020204" pitchFamily="34" charset="0"/>
              </a:rPr>
              <a:t>FUND OBJECTIVE</a:t>
            </a:r>
          </a:p>
          <a:p>
            <a:pPr algn="just"/>
            <a:r>
              <a:rPr lang="en-CA" sz="850">
                <a:solidFill>
                  <a:srgbClr val="4E4F51"/>
                </a:solidFill>
                <a:latin typeface="Avenir Next LT Pro" panose="020B0504020202020204" pitchFamily="34" charset="0"/>
                <a:cs typeface="Arial" panose="020B0604020202020204" pitchFamily="34" charset="0"/>
              </a:rPr>
              <a:t>The primary objective of the Fund is to achieve long-term capital appreciation and income distribution through investments in a select portfolio of securities and assets in accordance with the principles of Islamic finance and ethical values. The Fund is suitable for investors who: </a:t>
            </a:r>
          </a:p>
          <a:p>
            <a:pPr marL="171450" indent="-171450" algn="just">
              <a:buClr>
                <a:srgbClr val="A12057"/>
              </a:buClr>
              <a:buSzPct val="114000"/>
              <a:buFont typeface="Wingdings" pitchFamily="2" charset="2"/>
              <a:buChar char="§"/>
            </a:pPr>
            <a:r>
              <a:rPr lang="en-CA" sz="850">
                <a:solidFill>
                  <a:srgbClr val="4E4F51"/>
                </a:solidFill>
                <a:latin typeface="Avenir Next LT Pro" panose="020B0504020202020204" pitchFamily="34" charset="0"/>
                <a:cs typeface="Arial" panose="020B0604020202020204" pitchFamily="34" charset="0"/>
              </a:rPr>
              <a:t>Wish to achieve long-term capital growth on their investments.</a:t>
            </a:r>
          </a:p>
          <a:p>
            <a:pPr marL="171450" indent="-171450" algn="just">
              <a:buClr>
                <a:srgbClr val="A12057"/>
              </a:buClr>
              <a:buSzPct val="114000"/>
              <a:buFont typeface="Wingdings" pitchFamily="2" charset="2"/>
              <a:buChar char="§"/>
            </a:pPr>
            <a:r>
              <a:rPr lang="en-CA" sz="850">
                <a:solidFill>
                  <a:srgbClr val="4E4F51"/>
                </a:solidFill>
                <a:latin typeface="Avenir Next LT Pro" panose="020B0504020202020204" pitchFamily="34" charset="0"/>
                <a:cs typeface="Arial" panose="020B0604020202020204" pitchFamily="34" charset="0"/>
              </a:rPr>
              <a:t>Have a medium investment risk appetite.</a:t>
            </a:r>
          </a:p>
        </p:txBody>
      </p:sp>
      <p:sp>
        <p:nvSpPr>
          <p:cNvPr id="15" name="Text Box 81">
            <a:extLst>
              <a:ext uri="{FF2B5EF4-FFF2-40B4-BE49-F238E27FC236}">
                <a16:creationId xmlns:a16="http://schemas.microsoft.com/office/drawing/2014/main" id="{C1E192A0-6C42-1B49-8B6A-984C7F2F673D}"/>
              </a:ext>
            </a:extLst>
          </p:cNvPr>
          <p:cNvSpPr txBox="1">
            <a:spLocks noChangeAspect="1" noEditPoints="1" noChangeArrowheads="1" noChangeShapeType="1" noTextEdit="1"/>
          </p:cNvSpPr>
          <p:nvPr/>
        </p:nvSpPr>
        <p:spPr bwMode="auto">
          <a:xfrm>
            <a:off x="0" y="2788721"/>
            <a:ext cx="1471295" cy="176530"/>
          </a:xfrm>
          <a:prstGeom prst="rect">
            <a:avLst/>
          </a:prstGeom>
          <a:solidFill>
            <a:srgbClr val="A12057"/>
          </a:solidFill>
          <a:ln w="9525">
            <a:noFill/>
            <a:miter lim="800000"/>
            <a:headEnd/>
            <a:tailEnd/>
          </a:ln>
        </p:spPr>
        <p:txBody>
          <a:bodyPr rot="0" vert="horz" wrap="square" lIns="0" tIns="0" rIns="0" bIns="0" anchor="t" anchorCtr="0" upright="1">
            <a:noAutofit/>
          </a:bodyPr>
          <a:lstStyle/>
          <a:p>
            <a:pPr marL="12700">
              <a:spcBef>
                <a:spcPts val="100"/>
              </a:spcBef>
              <a:spcAft>
                <a:spcPts val="0"/>
              </a:spcAft>
              <a:tabLst>
                <a:tab pos="516255" algn="l"/>
                <a:tab pos="1458595" algn="l"/>
              </a:tabLst>
            </a:pPr>
            <a:r>
              <a:rPr lang="en-CA" sz="1000">
                <a:solidFill>
                  <a:schemeClr val="bg1"/>
                </a:solidFill>
                <a:effectLst/>
                <a:latin typeface="Avenir Next LT Pro" panose="020B0504020202020204" pitchFamily="34" charset="0"/>
                <a:ea typeface="Arial" panose="020B0604020202020204" pitchFamily="34" charset="0"/>
              </a:rPr>
              <a:t> </a:t>
            </a:r>
            <a:r>
              <a:rPr lang="en-GB" sz="1000">
                <a:solidFill>
                  <a:schemeClr val="bg1"/>
                </a:solidFill>
                <a:effectLst/>
                <a:latin typeface="Avenir Next LT Pro" panose="020B0504020202020204" pitchFamily="34" charset="0"/>
                <a:ea typeface="Arial" panose="020B0604020202020204" pitchFamily="34" charset="0"/>
              </a:rPr>
              <a:t>	</a:t>
            </a:r>
            <a:r>
              <a:rPr lang="en-GB" sz="1000" spc="10">
                <a:solidFill>
                  <a:schemeClr val="bg1"/>
                </a:solidFill>
                <a:effectLst/>
                <a:latin typeface="Avenir Next LT Pro" panose="020B0504020202020204" pitchFamily="34" charset="0"/>
                <a:ea typeface="Arial" panose="020B0604020202020204" pitchFamily="34" charset="0"/>
              </a:rPr>
              <a:t>KEY</a:t>
            </a:r>
            <a:r>
              <a:rPr lang="en-GB" sz="1000" spc="40">
                <a:solidFill>
                  <a:schemeClr val="bg1"/>
                </a:solidFill>
                <a:effectLst/>
                <a:latin typeface="Avenir Next LT Pro" panose="020B0504020202020204" pitchFamily="34" charset="0"/>
                <a:ea typeface="Arial" panose="020B0604020202020204" pitchFamily="34" charset="0"/>
              </a:rPr>
              <a:t> </a:t>
            </a:r>
            <a:r>
              <a:rPr lang="en-GB" sz="1000">
                <a:solidFill>
                  <a:schemeClr val="bg1"/>
                </a:solidFill>
                <a:effectLst/>
                <a:latin typeface="Avenir Next LT Pro" panose="020B0504020202020204" pitchFamily="34" charset="0"/>
                <a:ea typeface="Arial" panose="020B0604020202020204" pitchFamily="34" charset="0"/>
              </a:rPr>
              <a:t>FACTS	</a:t>
            </a:r>
            <a:endParaRPr lang="en-CA" sz="1100">
              <a:solidFill>
                <a:schemeClr val="bg1"/>
              </a:solidFill>
              <a:effectLst/>
              <a:latin typeface="Avenir Next LT Pro" panose="020B0504020202020204" pitchFamily="34" charset="0"/>
              <a:ea typeface="Arial" panose="020B0604020202020204" pitchFamily="34" charset="0"/>
            </a:endParaRPr>
          </a:p>
        </p:txBody>
      </p:sp>
      <p:graphicFrame>
        <p:nvGraphicFramePr>
          <p:cNvPr id="2" name="Table 2">
            <a:extLst>
              <a:ext uri="{FF2B5EF4-FFF2-40B4-BE49-F238E27FC236}">
                <a16:creationId xmlns:a16="http://schemas.microsoft.com/office/drawing/2014/main" id="{EC0A9305-4E8A-A447-94BE-28DA8015C6F7}"/>
              </a:ext>
            </a:extLst>
          </p:cNvPr>
          <p:cNvGraphicFramePr>
            <a:graphicFrameLocks noGrp="1"/>
          </p:cNvGraphicFramePr>
          <p:nvPr>
            <p:extLst>
              <p:ext uri="{D42A27DB-BD31-4B8C-83A1-F6EECF244321}">
                <p14:modId xmlns:p14="http://schemas.microsoft.com/office/powerpoint/2010/main" val="3343493992"/>
              </p:ext>
            </p:extLst>
          </p:nvPr>
        </p:nvGraphicFramePr>
        <p:xfrm>
          <a:off x="527582" y="3157996"/>
          <a:ext cx="6080760" cy="2346960"/>
        </p:xfrm>
        <a:graphic>
          <a:graphicData uri="http://schemas.openxmlformats.org/drawingml/2006/table">
            <a:tbl>
              <a:tblPr bandRow="1">
                <a:tableStyleId>{5C22544A-7EE6-4342-B048-85BDC9FD1C3A}</a:tableStyleId>
              </a:tblPr>
              <a:tblGrid>
                <a:gridCol w="1915669">
                  <a:extLst>
                    <a:ext uri="{9D8B030D-6E8A-4147-A177-3AD203B41FA5}">
                      <a16:colId xmlns:a16="http://schemas.microsoft.com/office/drawing/2014/main" val="2077025106"/>
                    </a:ext>
                  </a:extLst>
                </a:gridCol>
                <a:gridCol w="4165091">
                  <a:extLst>
                    <a:ext uri="{9D8B030D-6E8A-4147-A177-3AD203B41FA5}">
                      <a16:colId xmlns:a16="http://schemas.microsoft.com/office/drawing/2014/main" val="876641164"/>
                    </a:ext>
                  </a:extLst>
                </a:gridCol>
              </a:tblGrid>
              <a:tr h="187508">
                <a:tc>
                  <a:txBody>
                    <a:bodyPr/>
                    <a:lstStyle/>
                    <a:p>
                      <a:r>
                        <a:rPr lang="en-US" sz="800" b="1">
                          <a:solidFill>
                            <a:srgbClr val="4E4F51"/>
                          </a:solidFill>
                          <a:latin typeface="Avenir Next LT Pro" panose="020B0504020202020204" pitchFamily="34" charset="0"/>
                          <a:cs typeface="Arial" panose="020B0604020202020204" pitchFamily="34" charset="0"/>
                        </a:rPr>
                        <a:t>Fund Structure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800">
                          <a:solidFill>
                            <a:srgbClr val="4E4F51"/>
                          </a:solidFill>
                          <a:latin typeface="Avenir Next LT Pro" panose="020B0504020202020204" pitchFamily="34" charset="0"/>
                          <a:cs typeface="Arial" panose="020B0604020202020204" pitchFamily="34" charset="0"/>
                        </a:rPr>
                        <a:t>Open-Ended</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4061064722"/>
                  </a:ext>
                </a:extLst>
              </a:tr>
              <a:tr h="187508">
                <a:tc>
                  <a:txBody>
                    <a:bodyPr/>
                    <a:lstStyle/>
                    <a:p>
                      <a:r>
                        <a:rPr lang="en-US" sz="800" b="1">
                          <a:solidFill>
                            <a:srgbClr val="4E4F51"/>
                          </a:solidFill>
                          <a:latin typeface="Avenir Next LT Pro" panose="020B0504020202020204" pitchFamily="34" charset="0"/>
                          <a:cs typeface="Arial" panose="020B0604020202020204" pitchFamily="34" charset="0"/>
                        </a:rPr>
                        <a:t>Size of Fund</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800">
                          <a:solidFill>
                            <a:srgbClr val="4E4F51"/>
                          </a:solidFill>
                          <a:latin typeface="Avenir Next LT Pro" panose="020B0504020202020204" pitchFamily="34" charset="0"/>
                          <a:cs typeface="Arial" panose="020B0604020202020204" pitchFamily="34" charset="0"/>
                        </a:rPr>
                        <a:t>N504.93 Million</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484793183"/>
                  </a:ext>
                </a:extLst>
              </a:tr>
              <a:tr h="187508">
                <a:tc>
                  <a:txBody>
                    <a:bodyPr/>
                    <a:lstStyle/>
                    <a:p>
                      <a:r>
                        <a:rPr lang="en-US" sz="800" b="1">
                          <a:solidFill>
                            <a:srgbClr val="4E4F51"/>
                          </a:solidFill>
                          <a:latin typeface="Avenir Next LT Pro" panose="020B0504020202020204" pitchFamily="34" charset="0"/>
                          <a:cs typeface="Arial" panose="020B0604020202020204" pitchFamily="34" charset="0"/>
                        </a:rPr>
                        <a:t>Nominal Value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800">
                          <a:solidFill>
                            <a:srgbClr val="4E4F51"/>
                          </a:solidFill>
                          <a:latin typeface="Avenir Next LT Pro" panose="020B0504020202020204" pitchFamily="34" charset="0"/>
                          <a:cs typeface="Arial" panose="020B0604020202020204" pitchFamily="34" charset="0"/>
                        </a:rPr>
                        <a:t>N20.00/Unit</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725127597"/>
                  </a:ext>
                </a:extLst>
              </a:tr>
              <a:tr h="187508">
                <a:tc>
                  <a:txBody>
                    <a:bodyPr/>
                    <a:lstStyle/>
                    <a:p>
                      <a:r>
                        <a:rPr lang="en-US" sz="800" b="1">
                          <a:solidFill>
                            <a:srgbClr val="4E4F51"/>
                          </a:solidFill>
                          <a:latin typeface="Avenir Next LT Pro" panose="020B0504020202020204" pitchFamily="34" charset="0"/>
                          <a:cs typeface="Arial" panose="020B0604020202020204" pitchFamily="34" charset="0"/>
                        </a:rPr>
                        <a:t>Initial Investment Amount</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800">
                          <a:solidFill>
                            <a:srgbClr val="4E4F51"/>
                          </a:solidFill>
                          <a:latin typeface="Avenir Next LT Pro" panose="020B0504020202020204" pitchFamily="34" charset="0"/>
                          <a:cs typeface="Arial" panose="020B0604020202020204" pitchFamily="34" charset="0"/>
                        </a:rPr>
                        <a:t>N10,000.00</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234272990"/>
                  </a:ext>
                </a:extLst>
              </a:tr>
              <a:tr h="187508">
                <a:tc>
                  <a:txBody>
                    <a:bodyPr/>
                    <a:lstStyle/>
                    <a:p>
                      <a:r>
                        <a:rPr lang="en-US" sz="800" b="1">
                          <a:solidFill>
                            <a:srgbClr val="4E4F51"/>
                          </a:solidFill>
                          <a:latin typeface="Avenir Next LT Pro" panose="020B0504020202020204" pitchFamily="34" charset="0"/>
                          <a:cs typeface="Arial" panose="020B0604020202020204" pitchFamily="34" charset="0"/>
                        </a:rPr>
                        <a:t>Management Fee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800">
                          <a:solidFill>
                            <a:srgbClr val="4E4F51"/>
                          </a:solidFill>
                          <a:latin typeface="Avenir Next LT Pro" panose="020B0504020202020204" pitchFamily="34" charset="0"/>
                          <a:cs typeface="Arial" panose="020B0604020202020204" pitchFamily="34" charset="0"/>
                        </a:rPr>
                        <a:t>1.5% of NAV</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2633674"/>
                  </a:ext>
                </a:extLst>
              </a:tr>
              <a:tr h="187508">
                <a:tc>
                  <a:txBody>
                    <a:bodyPr/>
                    <a:lstStyle/>
                    <a:p>
                      <a:r>
                        <a:rPr lang="en-US" sz="800" b="1">
                          <a:solidFill>
                            <a:srgbClr val="4E4F51"/>
                          </a:solidFill>
                          <a:latin typeface="Avenir Next LT Pro" panose="020B0504020202020204" pitchFamily="34" charset="0"/>
                          <a:cs typeface="Arial" panose="020B0604020202020204" pitchFamily="34" charset="0"/>
                        </a:rPr>
                        <a:t>Benchmark</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800">
                          <a:solidFill>
                            <a:srgbClr val="4E4F51"/>
                          </a:solidFill>
                          <a:latin typeface="Avenir Next LT Pro" panose="020B0504020202020204" pitchFamily="34" charset="0"/>
                          <a:cs typeface="Arial" panose="020B0604020202020204" pitchFamily="34" charset="0"/>
                        </a:rPr>
                        <a:t>Composite of NSE Lotus Islamic Index and 5-Year Sovereign Sukuk Bond</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2518447754"/>
                  </a:ext>
                </a:extLst>
              </a:tr>
              <a:tr h="187508">
                <a:tc>
                  <a:txBody>
                    <a:bodyPr/>
                    <a:lstStyle/>
                    <a:p>
                      <a:r>
                        <a:rPr lang="en-US" sz="800" b="1">
                          <a:solidFill>
                            <a:srgbClr val="4E4F51"/>
                          </a:solidFill>
                          <a:latin typeface="Avenir Next LT Pro" panose="020B0504020202020204" pitchFamily="34" charset="0"/>
                          <a:cs typeface="Arial" panose="020B0604020202020204" pitchFamily="34" charset="0"/>
                        </a:rPr>
                        <a:t>Trustee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800">
                          <a:solidFill>
                            <a:srgbClr val="4E4F51"/>
                          </a:solidFill>
                          <a:latin typeface="Avenir Next LT Pro" panose="020B0504020202020204" pitchFamily="34" charset="0"/>
                          <a:cs typeface="Arial" panose="020B0604020202020204" pitchFamily="34" charset="0"/>
                        </a:rPr>
                        <a:t>Royal Exchange Plc.</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296049750"/>
                  </a:ext>
                </a:extLst>
              </a:tr>
              <a:tr h="187508">
                <a:tc>
                  <a:txBody>
                    <a:bodyPr/>
                    <a:lstStyle/>
                    <a:p>
                      <a:r>
                        <a:rPr lang="en-US" sz="800" b="1">
                          <a:solidFill>
                            <a:srgbClr val="4E4F51"/>
                          </a:solidFill>
                          <a:latin typeface="Avenir Next LT Pro" panose="020B0504020202020204" pitchFamily="34" charset="0"/>
                          <a:cs typeface="Arial" panose="020B0604020202020204" pitchFamily="34" charset="0"/>
                        </a:rPr>
                        <a:t>Custodian</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800">
                          <a:solidFill>
                            <a:srgbClr val="4E4F51"/>
                          </a:solidFill>
                          <a:latin typeface="Avenir Next LT Pro" panose="020B0504020202020204" pitchFamily="34" charset="0"/>
                          <a:cs typeface="Arial" panose="020B0604020202020204" pitchFamily="34" charset="0"/>
                        </a:rPr>
                        <a:t>Rand Merchant Bank</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084761594"/>
                  </a:ext>
                </a:extLst>
              </a:tr>
              <a:tr h="187508">
                <a:tc>
                  <a:txBody>
                    <a:bodyPr/>
                    <a:lstStyle/>
                    <a:p>
                      <a:r>
                        <a:rPr lang="en-US" sz="800" b="1">
                          <a:solidFill>
                            <a:srgbClr val="4E4F51"/>
                          </a:solidFill>
                          <a:latin typeface="Avenir Next LT Pro" panose="020B0504020202020204" pitchFamily="34" charset="0"/>
                          <a:cs typeface="Arial" panose="020B0604020202020204" pitchFamily="34" charset="0"/>
                        </a:rPr>
                        <a:t>Risk Profile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800">
                          <a:solidFill>
                            <a:srgbClr val="4E4F51"/>
                          </a:solidFill>
                          <a:latin typeface="Avenir Next LT Pro" panose="020B0504020202020204" pitchFamily="34" charset="0"/>
                          <a:cs typeface="Arial" panose="020B0604020202020204" pitchFamily="34" charset="0"/>
                        </a:rPr>
                        <a:t>Medium</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056823599"/>
                  </a:ext>
                </a:extLst>
              </a:tr>
              <a:tr h="187508">
                <a:tc>
                  <a:txBody>
                    <a:bodyPr/>
                    <a:lstStyle/>
                    <a:p>
                      <a:r>
                        <a:rPr lang="en-US" sz="800" b="1">
                          <a:solidFill>
                            <a:srgbClr val="4E4F51"/>
                          </a:solidFill>
                          <a:latin typeface="Avenir Next LT Pro" panose="020B0504020202020204" pitchFamily="34" charset="0"/>
                          <a:cs typeface="Arial" panose="020B0604020202020204" pitchFamily="34" charset="0"/>
                        </a:rPr>
                        <a:t>Relative Return</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800">
                          <a:solidFill>
                            <a:srgbClr val="4E4F51"/>
                          </a:solidFill>
                          <a:latin typeface="Avenir Next LT Pro" panose="020B0504020202020204" pitchFamily="34" charset="0"/>
                          <a:cs typeface="Arial" panose="020B0604020202020204" pitchFamily="34" charset="0"/>
                        </a:rPr>
                        <a:t>+3.58%</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781660527"/>
                  </a:ext>
                </a:extLst>
              </a:tr>
              <a:tr h="187508">
                <a:tc>
                  <a:txBody>
                    <a:bodyPr/>
                    <a:lstStyle/>
                    <a:p>
                      <a:r>
                        <a:rPr lang="en-US" sz="800" b="1">
                          <a:solidFill>
                            <a:srgbClr val="4E4F51"/>
                          </a:solidFill>
                          <a:latin typeface="Avenir Next LT Pro" panose="020B0504020202020204" pitchFamily="34" charset="0"/>
                          <a:cs typeface="Arial" panose="020B0604020202020204" pitchFamily="34" charset="0"/>
                        </a:rPr>
                        <a:t>Equity Beta</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800">
                          <a:solidFill>
                            <a:srgbClr val="4E4F51"/>
                          </a:solidFill>
                          <a:latin typeface="Avenir Next LT Pro" panose="020B0504020202020204" pitchFamily="34" charset="0"/>
                          <a:cs typeface="Arial" panose="020B0604020202020204" pitchFamily="34" charset="0"/>
                        </a:rPr>
                        <a:t>0.73</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2419894879"/>
                  </a:ext>
                </a:extLst>
              </a:tr>
            </a:tbl>
          </a:graphicData>
        </a:graphic>
      </p:graphicFrame>
      <p:sp>
        <p:nvSpPr>
          <p:cNvPr id="22" name="Text Box 24">
            <a:extLst>
              <a:ext uri="{FF2B5EF4-FFF2-40B4-BE49-F238E27FC236}">
                <a16:creationId xmlns:a16="http://schemas.microsoft.com/office/drawing/2014/main" id="{A0D70437-7E38-374A-8BD9-0364BB6093A0}"/>
              </a:ext>
            </a:extLst>
          </p:cNvPr>
          <p:cNvSpPr txBox="1">
            <a:spLocks noChangeAspect="1" noEditPoints="1" noChangeArrowheads="1" noChangeShapeType="1" noTextEdit="1"/>
          </p:cNvSpPr>
          <p:nvPr/>
        </p:nvSpPr>
        <p:spPr bwMode="auto">
          <a:xfrm>
            <a:off x="484080" y="5795765"/>
            <a:ext cx="1902079" cy="264160"/>
          </a:xfrm>
          <a:prstGeom prst="rect">
            <a:avLst/>
          </a:prstGeom>
          <a:solidFill>
            <a:srgbClr val="E6DCD2"/>
          </a:solidFill>
          <a:ln>
            <a:solidFill>
              <a:srgbClr val="85705B"/>
            </a:solidFill>
          </a:ln>
        </p:spPr>
        <p:txBody>
          <a:bodyPr rot="0" vert="horz" wrap="square" lIns="0" tIns="0" rIns="0" bIns="0" anchor="ctr" anchorCtr="0" upright="1">
            <a:noAutofit/>
          </a:bodyPr>
          <a:lstStyle/>
          <a:p>
            <a:pPr marL="25400" algn="ctr">
              <a:spcBef>
                <a:spcPts val="20"/>
              </a:spcBef>
            </a:pPr>
            <a:r>
              <a:rPr lang="en-GB" sz="900">
                <a:solidFill>
                  <a:srgbClr val="4E4F51"/>
                </a:solidFill>
                <a:effectLst/>
                <a:latin typeface="Arial" panose="020B0604020202020204" pitchFamily="34" charset="0"/>
                <a:ea typeface="Arial" panose="020B0604020202020204" pitchFamily="34" charset="0"/>
                <a:cs typeface="Arial" panose="020B0604020202020204" pitchFamily="34" charset="0"/>
              </a:rPr>
              <a:t> </a:t>
            </a:r>
            <a:r>
              <a:rPr lang="en-GB" sz="900">
                <a:solidFill>
                  <a:srgbClr val="4E4F51"/>
                </a:solidFill>
                <a:latin typeface="Arial" panose="020B0604020202020204" pitchFamily="34" charset="0"/>
                <a:ea typeface="Arial" panose="020B0604020202020204" pitchFamily="34" charset="0"/>
                <a:cs typeface="Arial" panose="020B0604020202020204" pitchFamily="34" charset="0"/>
              </a:rPr>
              <a:t>FUND ASSET ALLOCATION</a:t>
            </a:r>
            <a:endParaRPr lang="en-CA" sz="900">
              <a:solidFill>
                <a:srgbClr val="4E4F51"/>
              </a:solidFill>
              <a:effectLst/>
              <a:latin typeface="Arial" panose="020B0604020202020204" pitchFamily="34" charset="0"/>
              <a:ea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BFF69B8-E3C2-FC47-8933-909126F619ED}"/>
              </a:ext>
            </a:extLst>
          </p:cNvPr>
          <p:cNvSpPr txBox="1"/>
          <p:nvPr/>
        </p:nvSpPr>
        <p:spPr>
          <a:xfrm>
            <a:off x="735647" y="7656450"/>
            <a:ext cx="1089135" cy="261610"/>
          </a:xfrm>
          <a:prstGeom prst="rect">
            <a:avLst/>
          </a:prstGeom>
          <a:noFill/>
        </p:spPr>
        <p:txBody>
          <a:bodyPr wrap="square" rtlCol="0">
            <a:spAutoFit/>
          </a:bodyPr>
          <a:lstStyle/>
          <a:p>
            <a:r>
              <a:rPr lang="en-US" sz="1100">
                <a:solidFill>
                  <a:srgbClr val="4E4F51"/>
                </a:solidFill>
                <a:latin typeface="Avenir Next LT Pro" panose="020B0504020202020204" pitchFamily="34" charset="0"/>
                <a:cs typeface="Arial" panose="020B0604020202020204" pitchFamily="34" charset="0"/>
              </a:rPr>
              <a:t>Alternatives</a:t>
            </a:r>
          </a:p>
        </p:txBody>
      </p:sp>
      <p:sp>
        <p:nvSpPr>
          <p:cNvPr id="37" name="TextBox 36">
            <a:extLst>
              <a:ext uri="{FF2B5EF4-FFF2-40B4-BE49-F238E27FC236}">
                <a16:creationId xmlns:a16="http://schemas.microsoft.com/office/drawing/2014/main" id="{5FD200F4-A0BD-D446-A58D-B7169D68DC2D}"/>
              </a:ext>
            </a:extLst>
          </p:cNvPr>
          <p:cNvSpPr txBox="1"/>
          <p:nvPr/>
        </p:nvSpPr>
        <p:spPr>
          <a:xfrm>
            <a:off x="1825017" y="7666869"/>
            <a:ext cx="899262" cy="246221"/>
          </a:xfrm>
          <a:prstGeom prst="rect">
            <a:avLst/>
          </a:prstGeom>
          <a:noFill/>
        </p:spPr>
        <p:txBody>
          <a:bodyPr wrap="square" rtlCol="0">
            <a:spAutoFit/>
          </a:bodyPr>
          <a:lstStyle/>
          <a:p>
            <a:r>
              <a:rPr lang="en-US" sz="1000">
                <a:solidFill>
                  <a:srgbClr val="4E4F51"/>
                </a:solidFill>
                <a:latin typeface="Avenir Next LT Pro" panose="020B0504020202020204" pitchFamily="34" charset="0"/>
                <a:cs typeface="Arial" panose="020B0604020202020204" pitchFamily="34" charset="0"/>
              </a:rPr>
              <a:t>Equities</a:t>
            </a:r>
          </a:p>
        </p:txBody>
      </p:sp>
      <p:sp>
        <p:nvSpPr>
          <p:cNvPr id="25" name="Text Box 24">
            <a:extLst>
              <a:ext uri="{FF2B5EF4-FFF2-40B4-BE49-F238E27FC236}">
                <a16:creationId xmlns:a16="http://schemas.microsoft.com/office/drawing/2014/main" id="{E64EE81B-F0CC-4844-BECA-1990C340A838}"/>
              </a:ext>
            </a:extLst>
          </p:cNvPr>
          <p:cNvSpPr txBox="1">
            <a:spLocks noChangeAspect="1" noEditPoints="1" noChangeArrowheads="1" noChangeShapeType="1" noTextEdit="1"/>
          </p:cNvSpPr>
          <p:nvPr/>
        </p:nvSpPr>
        <p:spPr bwMode="auto">
          <a:xfrm>
            <a:off x="2588784" y="5795765"/>
            <a:ext cx="4146180" cy="264160"/>
          </a:xfrm>
          <a:prstGeom prst="rect">
            <a:avLst/>
          </a:prstGeom>
          <a:solidFill>
            <a:srgbClr val="E6DCD2"/>
          </a:solidFill>
          <a:ln>
            <a:solidFill>
              <a:srgbClr val="85705B"/>
            </a:solidFill>
          </a:ln>
        </p:spPr>
        <p:txBody>
          <a:bodyPr rot="0" vert="horz" wrap="square" lIns="0" tIns="0" rIns="0" bIns="0" anchor="ctr" anchorCtr="0" upright="1">
            <a:noAutofit/>
          </a:bodyPr>
          <a:lstStyle/>
          <a:p>
            <a:pPr marL="25400" algn="ctr">
              <a:spcBef>
                <a:spcPts val="20"/>
              </a:spcBef>
            </a:pPr>
            <a:r>
              <a:rPr lang="en-GB" sz="900">
                <a:solidFill>
                  <a:srgbClr val="4E4F51"/>
                </a:solidFill>
                <a:effectLst/>
                <a:latin typeface="Arial" panose="020B0604020202020204" pitchFamily="34" charset="0"/>
                <a:ea typeface="Arial" panose="020B0604020202020204" pitchFamily="34" charset="0"/>
                <a:cs typeface="Arial" panose="020B0604020202020204" pitchFamily="34" charset="0"/>
              </a:rPr>
              <a:t> </a:t>
            </a:r>
            <a:r>
              <a:rPr lang="en-GB" sz="900">
                <a:solidFill>
                  <a:srgbClr val="4E4F51"/>
                </a:solidFill>
                <a:latin typeface="Arial" panose="020B0604020202020204" pitchFamily="34" charset="0"/>
                <a:ea typeface="Arial" panose="020B0604020202020204" pitchFamily="34" charset="0"/>
                <a:cs typeface="Arial" panose="020B0604020202020204" pitchFamily="34" charset="0"/>
              </a:rPr>
              <a:t>FUND PERFORMANCE</a:t>
            </a:r>
            <a:endParaRPr lang="en-CA" sz="900">
              <a:solidFill>
                <a:srgbClr val="4E4F51"/>
              </a:solidFill>
              <a:effectLst/>
              <a:latin typeface="Arial" panose="020B0604020202020204" pitchFamily="34" charset="0"/>
              <a:ea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3929CBDB-0A96-C34E-8CB3-432D1A9FEF31}"/>
              </a:ext>
            </a:extLst>
          </p:cNvPr>
          <p:cNvSpPr/>
          <p:nvPr/>
        </p:nvSpPr>
        <p:spPr>
          <a:xfrm>
            <a:off x="1666617" y="7699952"/>
            <a:ext cx="158400" cy="158400"/>
          </a:xfrm>
          <a:prstGeom prst="rect">
            <a:avLst/>
          </a:prstGeom>
          <a:solidFill>
            <a:srgbClr val="BAAA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latin typeface="Avenir Next LT Pro" panose="020B0504020202020204" pitchFamily="34" charset="0"/>
            </a:endParaRPr>
          </a:p>
        </p:txBody>
      </p:sp>
      <p:sp>
        <p:nvSpPr>
          <p:cNvPr id="34" name="Rectangle 33">
            <a:extLst>
              <a:ext uri="{FF2B5EF4-FFF2-40B4-BE49-F238E27FC236}">
                <a16:creationId xmlns:a16="http://schemas.microsoft.com/office/drawing/2014/main" id="{C4BA06EC-F5CE-064B-A8B7-834FC5914C67}"/>
              </a:ext>
            </a:extLst>
          </p:cNvPr>
          <p:cNvSpPr/>
          <p:nvPr/>
        </p:nvSpPr>
        <p:spPr>
          <a:xfrm>
            <a:off x="600394" y="7708055"/>
            <a:ext cx="158400" cy="158400"/>
          </a:xfrm>
          <a:prstGeom prst="rect">
            <a:avLst/>
          </a:prstGeom>
          <a:solidFill>
            <a:srgbClr val="A12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latin typeface="Avenir Next LT Pro" panose="020B0504020202020204" pitchFamily="34" charset="0"/>
            </a:endParaRPr>
          </a:p>
        </p:txBody>
      </p:sp>
      <p:sp>
        <p:nvSpPr>
          <p:cNvPr id="41" name="TextBox 40">
            <a:extLst>
              <a:ext uri="{FF2B5EF4-FFF2-40B4-BE49-F238E27FC236}">
                <a16:creationId xmlns:a16="http://schemas.microsoft.com/office/drawing/2014/main" id="{A08866DB-FB50-4A43-8E6C-437BAF02B418}"/>
              </a:ext>
            </a:extLst>
          </p:cNvPr>
          <p:cNvSpPr txBox="1"/>
          <p:nvPr/>
        </p:nvSpPr>
        <p:spPr>
          <a:xfrm>
            <a:off x="403938" y="2928212"/>
            <a:ext cx="6080760" cy="215444"/>
          </a:xfrm>
          <a:prstGeom prst="rect">
            <a:avLst/>
          </a:prstGeom>
          <a:noFill/>
        </p:spPr>
        <p:txBody>
          <a:bodyPr wrap="square" rtlCol="0">
            <a:spAutoFit/>
          </a:bodyPr>
          <a:lstStyle/>
          <a:p>
            <a:r>
              <a:rPr lang="en-US" sz="800" i="1">
                <a:solidFill>
                  <a:srgbClr val="4E4F51"/>
                </a:solidFill>
                <a:latin typeface="Avenir Next LT Pro" panose="020B0504020202020204" pitchFamily="34" charset="0"/>
                <a:cs typeface="Arial" panose="020B0604020202020204" pitchFamily="34" charset="0"/>
              </a:rPr>
              <a:t>The ARM Ethical Fund is a </a:t>
            </a:r>
            <a:r>
              <a:rPr lang="en-US" sz="800" i="1" err="1">
                <a:solidFill>
                  <a:srgbClr val="4E4F51"/>
                </a:solidFill>
                <a:latin typeface="Avenir Next LT Pro" panose="020B0504020202020204" pitchFamily="34" charset="0"/>
                <a:cs typeface="Arial" panose="020B0604020202020204" pitchFamily="34" charset="0"/>
              </a:rPr>
              <a:t>Shari’ah</a:t>
            </a:r>
            <a:r>
              <a:rPr lang="en-US" sz="800" i="1">
                <a:solidFill>
                  <a:srgbClr val="4E4F51"/>
                </a:solidFill>
                <a:latin typeface="Avenir Next LT Pro" panose="020B0504020202020204" pitchFamily="34" charset="0"/>
                <a:cs typeface="Arial" panose="020B0604020202020204" pitchFamily="34" charset="0"/>
              </a:rPr>
              <a:t> compliant open-ended Islamic Fund.</a:t>
            </a:r>
          </a:p>
        </p:txBody>
      </p:sp>
      <p:graphicFrame>
        <p:nvGraphicFramePr>
          <p:cNvPr id="38" name="Table 3">
            <a:extLst>
              <a:ext uri="{FF2B5EF4-FFF2-40B4-BE49-F238E27FC236}">
                <a16:creationId xmlns:a16="http://schemas.microsoft.com/office/drawing/2014/main" id="{607E8406-CED9-4455-B359-DF9799FD77E8}"/>
              </a:ext>
            </a:extLst>
          </p:cNvPr>
          <p:cNvGraphicFramePr>
            <a:graphicFrameLocks noGrp="1"/>
          </p:cNvGraphicFramePr>
          <p:nvPr>
            <p:extLst>
              <p:ext uri="{D42A27DB-BD31-4B8C-83A1-F6EECF244321}">
                <p14:modId xmlns:p14="http://schemas.microsoft.com/office/powerpoint/2010/main" val="608222681"/>
              </p:ext>
            </p:extLst>
          </p:nvPr>
        </p:nvGraphicFramePr>
        <p:xfrm>
          <a:off x="131639" y="8008649"/>
          <a:ext cx="3227665" cy="1253255"/>
        </p:xfrm>
        <a:graphic>
          <a:graphicData uri="http://schemas.openxmlformats.org/drawingml/2006/table">
            <a:tbl>
              <a:tblPr bandRow="1">
                <a:tableStyleId>{5C22544A-7EE6-4342-B048-85BDC9FD1C3A}</a:tableStyleId>
              </a:tblPr>
              <a:tblGrid>
                <a:gridCol w="1164618">
                  <a:extLst>
                    <a:ext uri="{9D8B030D-6E8A-4147-A177-3AD203B41FA5}">
                      <a16:colId xmlns:a16="http://schemas.microsoft.com/office/drawing/2014/main" val="2630858343"/>
                    </a:ext>
                  </a:extLst>
                </a:gridCol>
                <a:gridCol w="1009340">
                  <a:extLst>
                    <a:ext uri="{9D8B030D-6E8A-4147-A177-3AD203B41FA5}">
                      <a16:colId xmlns:a16="http://schemas.microsoft.com/office/drawing/2014/main" val="1747684280"/>
                    </a:ext>
                  </a:extLst>
                </a:gridCol>
                <a:gridCol w="1053707">
                  <a:extLst>
                    <a:ext uri="{9D8B030D-6E8A-4147-A177-3AD203B41FA5}">
                      <a16:colId xmlns:a16="http://schemas.microsoft.com/office/drawing/2014/main" val="3127245772"/>
                    </a:ext>
                  </a:extLst>
                </a:gridCol>
              </a:tblGrid>
              <a:tr h="218095">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a:solidFill>
                            <a:schemeClr val="bg1"/>
                          </a:solidFill>
                          <a:latin typeface="Avenir Next LT Pro" panose="020B0504020202020204" pitchFamily="34" charset="0"/>
                          <a:cs typeface="Arial" panose="020B0604020202020204" pitchFamily="34" charset="0"/>
                        </a:rPr>
                        <a:t>Top 3 Equity Sector Exposures</a:t>
                      </a:r>
                    </a:p>
                  </a:txBody>
                  <a:tcPr marL="75041" marR="75041" marT="37520" marB="375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rgbClr val="86705B"/>
                      </a:solidFill>
                      <a:prstDash val="solid"/>
                      <a:round/>
                      <a:headEnd type="none" w="med" len="med"/>
                      <a:tailEnd type="none" w="med" len="med"/>
                    </a:lnB>
                    <a:solidFill>
                      <a:srgbClr val="A12057"/>
                    </a:solidFill>
                  </a:tcPr>
                </a:tc>
                <a:tc hMerge="1">
                  <a:txBody>
                    <a:bodyPr/>
                    <a:lstStyle/>
                    <a:p>
                      <a:endParaRPr lang="en-US"/>
                    </a:p>
                  </a:txBody>
                  <a:tcPr/>
                </a:tc>
                <a:tc hMerge="1">
                  <a:txBody>
                    <a:bodyPr/>
                    <a:lstStyle/>
                    <a:p>
                      <a:pPr algn="ctr"/>
                      <a:endParaRPr lang="en-US" sz="1000">
                        <a:solidFill>
                          <a:schemeClr val="bg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mpd="sng">
                      <a:noFill/>
                    </a:lnB>
                    <a:solidFill>
                      <a:srgbClr val="A12057"/>
                    </a:solidFill>
                  </a:tcPr>
                </a:tc>
                <a:extLst>
                  <a:ext uri="{0D108BD9-81ED-4DB2-BD59-A6C34878D82A}">
                    <a16:rowId xmlns:a16="http://schemas.microsoft.com/office/drawing/2014/main" val="3372127188"/>
                  </a:ext>
                </a:extLst>
              </a:tr>
              <a:tr h="319369">
                <a:tc>
                  <a:txBody>
                    <a:bodyPr/>
                    <a:lstStyle/>
                    <a:p>
                      <a:pPr algn="l"/>
                      <a:r>
                        <a:rPr lang="en-US" sz="900">
                          <a:latin typeface="Avenir Next LT Pro" panose="020B0504020202020204" pitchFamily="34" charset="0"/>
                          <a:cs typeface="Arial" panose="020B0604020202020204" pitchFamily="34" charset="0"/>
                        </a:rPr>
                        <a:t>SECTOR</a:t>
                      </a:r>
                    </a:p>
                  </a:txBody>
                  <a:tcPr marL="75041" marR="75041" marT="37520" marB="37520">
                    <a:lnL w="12700" cap="flat" cmpd="sng" algn="ctr">
                      <a:solidFill>
                        <a:schemeClr val="tx1"/>
                      </a:solidFill>
                      <a:prstDash val="solid"/>
                      <a:round/>
                      <a:headEnd type="none" w="med" len="med"/>
                      <a:tailEnd type="none" w="med" len="med"/>
                    </a:lnL>
                    <a:lnR w="12700" cmpd="sng">
                      <a:noFill/>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lnTlToBr w="12700" cmpd="sng">
                      <a:noFill/>
                      <a:prstDash val="solid"/>
                    </a:lnTlToBr>
                    <a:lnBlToTr w="12700" cmpd="sng">
                      <a:noFill/>
                      <a:prstDash val="solid"/>
                    </a:lnBlToTr>
                    <a:solidFill>
                      <a:srgbClr val="BAAA95"/>
                    </a:solidFill>
                  </a:tcPr>
                </a:tc>
                <a:tc>
                  <a:txBody>
                    <a:bodyPr/>
                    <a:lstStyle/>
                    <a:p>
                      <a:pPr algn="ctr"/>
                      <a:r>
                        <a:rPr lang="en-US" sz="900">
                          <a:latin typeface="Avenir Next LT Pro" panose="020B0504020202020204" pitchFamily="34" charset="0"/>
                          <a:cs typeface="Arial" panose="020B0604020202020204" pitchFamily="34" charset="0"/>
                        </a:rPr>
                        <a:t>PORTFOLIO WEIGHT</a:t>
                      </a:r>
                    </a:p>
                  </a:txBody>
                  <a:tcPr marL="75041" marR="75041" marT="37520" marB="37520">
                    <a:lnL w="12700" cmpd="sng">
                      <a:noFill/>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lnTlToBr w="12700" cmpd="sng">
                      <a:noFill/>
                      <a:prstDash val="solid"/>
                    </a:lnTlToBr>
                    <a:lnBlToTr w="12700" cmpd="sng">
                      <a:noFill/>
                      <a:prstDash val="solid"/>
                    </a:lnBlToTr>
                    <a:solidFill>
                      <a:srgbClr val="BAAA95"/>
                    </a:solidFill>
                  </a:tcPr>
                </a:tc>
                <a:tc>
                  <a:txBody>
                    <a:bodyPr/>
                    <a:lstStyle/>
                    <a:p>
                      <a:pPr algn="ctr"/>
                      <a:r>
                        <a:rPr lang="en-US" sz="900">
                          <a:latin typeface="Avenir Next LT Pro" panose="020B0504020202020204" pitchFamily="34" charset="0"/>
                          <a:cs typeface="Arial" panose="020B0604020202020204" pitchFamily="34" charset="0"/>
                        </a:rPr>
                        <a:t>RELATIVE WEIGHTING</a:t>
                      </a:r>
                    </a:p>
                  </a:txBody>
                  <a:tcPr marL="75041" marR="75041" marT="37520" marB="37520">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86705B"/>
                      </a:solidFill>
                      <a:prstDash val="solid"/>
                      <a:round/>
                      <a:headEnd type="none" w="med" len="med"/>
                      <a:tailEnd type="none" w="med" len="med"/>
                    </a:lnB>
                    <a:lnTlToBr w="12700" cmpd="sng">
                      <a:noFill/>
                      <a:prstDash val="solid"/>
                    </a:lnTlToBr>
                    <a:lnBlToTr w="12700" cmpd="sng">
                      <a:noFill/>
                      <a:prstDash val="solid"/>
                    </a:lnBlToTr>
                    <a:solidFill>
                      <a:srgbClr val="BAAA95"/>
                    </a:solidFill>
                  </a:tcPr>
                </a:tc>
                <a:extLst>
                  <a:ext uri="{0D108BD9-81ED-4DB2-BD59-A6C34878D82A}">
                    <a16:rowId xmlns:a16="http://schemas.microsoft.com/office/drawing/2014/main" val="413476082"/>
                  </a:ext>
                </a:extLst>
              </a:tr>
              <a:tr h="199606">
                <a:tc>
                  <a:txBody>
                    <a:bodyPr/>
                    <a:lstStyle/>
                    <a:p>
                      <a:r>
                        <a:rPr lang="en-US" sz="900">
                          <a:latin typeface="Avenir Next LT Pro" panose="020B0504020202020204" pitchFamily="34" charset="0"/>
                          <a:cs typeface="Arial" panose="020B0604020202020204" pitchFamily="34" charset="0"/>
                        </a:rPr>
                        <a:t>Consumer Goods</a:t>
                      </a:r>
                    </a:p>
                  </a:txBody>
                  <a:tcPr>
                    <a:lnL w="12700" cap="flat" cmpd="sng" algn="ctr">
                      <a:solidFill>
                        <a:schemeClr val="tx1"/>
                      </a:solidFill>
                      <a:prstDash val="solid"/>
                      <a:round/>
                      <a:headEnd type="none" w="med" len="med"/>
                      <a:tailEnd type="none" w="med" len="med"/>
                    </a:lnL>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15%</a:t>
                      </a:r>
                    </a:p>
                  </a:txBody>
                  <a:tcP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Underweight</a:t>
                      </a:r>
                    </a:p>
                  </a:txBody>
                  <a:tcPr>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2939566136"/>
                  </a:ext>
                </a:extLst>
              </a:tr>
              <a:tr h="199606">
                <a:tc>
                  <a:txBody>
                    <a:bodyPr/>
                    <a:lstStyle/>
                    <a:p>
                      <a:r>
                        <a:rPr lang="en-US" sz="900">
                          <a:latin typeface="Avenir Next LT Pro" panose="020B0504020202020204" pitchFamily="34" charset="0"/>
                          <a:cs typeface="Arial" panose="020B0604020202020204" pitchFamily="34" charset="0"/>
                        </a:rPr>
                        <a:t>Industrials</a:t>
                      </a:r>
                    </a:p>
                  </a:txBody>
                  <a:tcPr>
                    <a:lnL w="12700" cap="flat" cmpd="sng" algn="ctr">
                      <a:solidFill>
                        <a:schemeClr val="tx1"/>
                      </a:solidFill>
                      <a:prstDash val="solid"/>
                      <a:round/>
                      <a:headEnd type="none" w="med" len="med"/>
                      <a:tailEnd type="none" w="med" len="med"/>
                    </a:lnL>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14%</a:t>
                      </a:r>
                    </a:p>
                  </a:txBody>
                  <a:tcP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Underweight</a:t>
                      </a:r>
                    </a:p>
                  </a:txBody>
                  <a:tcPr>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315985077"/>
                  </a:ext>
                </a:extLst>
              </a:tr>
              <a:tr h="199606">
                <a:tc>
                  <a:txBody>
                    <a:bodyPr/>
                    <a:lstStyle/>
                    <a:p>
                      <a:r>
                        <a:rPr lang="en-US" sz="900" err="1">
                          <a:latin typeface="Avenir Next LT Pro" panose="020B0504020202020204" pitchFamily="34" charset="0"/>
                          <a:cs typeface="Arial" panose="020B0604020202020204" pitchFamily="34" charset="0"/>
                        </a:rPr>
                        <a:t>Agro</a:t>
                      </a:r>
                      <a:r>
                        <a:rPr lang="en-US" sz="900">
                          <a:latin typeface="Avenir Next LT Pro" panose="020B0504020202020204" pitchFamily="34" charset="0"/>
                          <a:cs typeface="Arial" panose="020B0604020202020204" pitchFamily="34" charset="0"/>
                        </a:rPr>
                        <a:t> Allied</a:t>
                      </a:r>
                    </a:p>
                  </a:txBody>
                  <a:tcPr>
                    <a:lnL w="12700" cap="flat" cmpd="sng" algn="ctr">
                      <a:solidFill>
                        <a:schemeClr val="tx1"/>
                      </a:solidFill>
                      <a:prstDash val="solid"/>
                      <a:round/>
                      <a:headEnd type="none" w="med" len="med"/>
                      <a:tailEnd type="none" w="med" len="med"/>
                    </a:lnL>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7%</a:t>
                      </a:r>
                    </a:p>
                  </a:txBody>
                  <a:tcP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Overweight</a:t>
                      </a:r>
                    </a:p>
                  </a:txBody>
                  <a:tcPr>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2927535574"/>
                  </a:ext>
                </a:extLst>
              </a:tr>
            </a:tbl>
          </a:graphicData>
        </a:graphic>
      </p:graphicFrame>
      <p:graphicFrame>
        <p:nvGraphicFramePr>
          <p:cNvPr id="40" name="Table 3">
            <a:extLst>
              <a:ext uri="{FF2B5EF4-FFF2-40B4-BE49-F238E27FC236}">
                <a16:creationId xmlns:a16="http://schemas.microsoft.com/office/drawing/2014/main" id="{C66C663C-127D-41CB-845E-4B042BC4D829}"/>
              </a:ext>
            </a:extLst>
          </p:cNvPr>
          <p:cNvGraphicFramePr>
            <a:graphicFrameLocks noGrp="1"/>
          </p:cNvGraphicFramePr>
          <p:nvPr>
            <p:extLst>
              <p:ext uri="{D42A27DB-BD31-4B8C-83A1-F6EECF244321}">
                <p14:modId xmlns:p14="http://schemas.microsoft.com/office/powerpoint/2010/main" val="3032689584"/>
              </p:ext>
            </p:extLst>
          </p:nvPr>
        </p:nvGraphicFramePr>
        <p:xfrm>
          <a:off x="3456074" y="8027036"/>
          <a:ext cx="3344776" cy="1283860"/>
        </p:xfrm>
        <a:graphic>
          <a:graphicData uri="http://schemas.openxmlformats.org/drawingml/2006/table">
            <a:tbl>
              <a:tblPr bandRow="1">
                <a:tableStyleId>{5C22544A-7EE6-4342-B048-85BDC9FD1C3A}</a:tableStyleId>
              </a:tblPr>
              <a:tblGrid>
                <a:gridCol w="919910">
                  <a:extLst>
                    <a:ext uri="{9D8B030D-6E8A-4147-A177-3AD203B41FA5}">
                      <a16:colId xmlns:a16="http://schemas.microsoft.com/office/drawing/2014/main" val="2630858343"/>
                    </a:ext>
                  </a:extLst>
                </a:gridCol>
                <a:gridCol w="1111956">
                  <a:extLst>
                    <a:ext uri="{9D8B030D-6E8A-4147-A177-3AD203B41FA5}">
                      <a16:colId xmlns:a16="http://schemas.microsoft.com/office/drawing/2014/main" val="1747684280"/>
                    </a:ext>
                  </a:extLst>
                </a:gridCol>
                <a:gridCol w="1312910">
                  <a:extLst>
                    <a:ext uri="{9D8B030D-6E8A-4147-A177-3AD203B41FA5}">
                      <a16:colId xmlns:a16="http://schemas.microsoft.com/office/drawing/2014/main" val="3127245772"/>
                    </a:ext>
                  </a:extLst>
                </a:gridCol>
              </a:tblGrid>
              <a:tr h="205825">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a:solidFill>
                            <a:schemeClr val="bg1"/>
                          </a:solidFill>
                          <a:latin typeface="Avenir Next LT Pro" panose="020B0504020202020204" pitchFamily="34" charset="0"/>
                          <a:cs typeface="Arial" panose="020B0604020202020204" pitchFamily="34" charset="0"/>
                        </a:rPr>
                        <a:t>Top 3 Equity Exposures</a:t>
                      </a:r>
                    </a:p>
                  </a:txBody>
                  <a:tcPr marL="75041" marR="75041" marT="37520" marB="375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rgbClr val="86705B"/>
                      </a:solidFill>
                      <a:prstDash val="solid"/>
                      <a:round/>
                      <a:headEnd type="none" w="med" len="med"/>
                      <a:tailEnd type="none" w="med" len="med"/>
                    </a:lnB>
                    <a:solidFill>
                      <a:srgbClr val="A12057"/>
                    </a:solidFill>
                  </a:tcPr>
                </a:tc>
                <a:tc hMerge="1">
                  <a:txBody>
                    <a:bodyPr/>
                    <a:lstStyle/>
                    <a:p>
                      <a:endParaRPr lang="en-US"/>
                    </a:p>
                  </a:txBody>
                  <a:tcPr/>
                </a:tc>
                <a:tc hMerge="1">
                  <a:txBody>
                    <a:bodyPr/>
                    <a:lstStyle/>
                    <a:p>
                      <a:pPr algn="ctr"/>
                      <a:endParaRPr lang="en-US" sz="1000">
                        <a:solidFill>
                          <a:schemeClr val="bg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mpd="sng">
                      <a:noFill/>
                    </a:lnB>
                    <a:solidFill>
                      <a:srgbClr val="A12057"/>
                    </a:solidFill>
                  </a:tcPr>
                </a:tc>
                <a:extLst>
                  <a:ext uri="{0D108BD9-81ED-4DB2-BD59-A6C34878D82A}">
                    <a16:rowId xmlns:a16="http://schemas.microsoft.com/office/drawing/2014/main" val="3372127188"/>
                  </a:ext>
                </a:extLst>
              </a:tr>
              <a:tr h="338865">
                <a:tc>
                  <a:txBody>
                    <a:bodyPr/>
                    <a:lstStyle/>
                    <a:p>
                      <a:pPr algn="l"/>
                      <a:r>
                        <a:rPr lang="en-US" sz="900">
                          <a:latin typeface="Avenir Next LT Pro" panose="020B0504020202020204" pitchFamily="34" charset="0"/>
                          <a:cs typeface="Arial" panose="020B0604020202020204" pitchFamily="34" charset="0"/>
                        </a:rPr>
                        <a:t>SECTOR</a:t>
                      </a:r>
                    </a:p>
                  </a:txBody>
                  <a:tcPr marL="75041" marR="75041" marT="37520" marB="37520">
                    <a:lnL w="12700" cap="flat" cmpd="sng" algn="ctr">
                      <a:solidFill>
                        <a:schemeClr val="tx1"/>
                      </a:solidFill>
                      <a:prstDash val="solid"/>
                      <a:round/>
                      <a:headEnd type="none" w="med" len="med"/>
                      <a:tailEnd type="none" w="med" len="med"/>
                    </a:lnL>
                    <a:lnR w="12700" cmpd="sng">
                      <a:noFill/>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lnTlToBr w="12700" cmpd="sng">
                      <a:noFill/>
                      <a:prstDash val="solid"/>
                    </a:lnTlToBr>
                    <a:lnBlToTr w="12700" cmpd="sng">
                      <a:noFill/>
                      <a:prstDash val="solid"/>
                    </a:lnBlToTr>
                    <a:solidFill>
                      <a:srgbClr val="BAAA95"/>
                    </a:solidFill>
                  </a:tcPr>
                </a:tc>
                <a:tc>
                  <a:txBody>
                    <a:bodyPr/>
                    <a:lstStyle/>
                    <a:p>
                      <a:pPr algn="ctr"/>
                      <a:r>
                        <a:rPr lang="en-US" sz="900">
                          <a:latin typeface="Avenir Next LT Pro" panose="020B0504020202020204" pitchFamily="34" charset="0"/>
                          <a:cs typeface="Arial" panose="020B0604020202020204" pitchFamily="34" charset="0"/>
                        </a:rPr>
                        <a:t>PORTFOLIO WEIGHT</a:t>
                      </a:r>
                    </a:p>
                  </a:txBody>
                  <a:tcPr marL="75041" marR="75041" marT="37520" marB="37520">
                    <a:lnL w="12700" cmpd="sng">
                      <a:noFill/>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lnTlToBr w="12700" cmpd="sng">
                      <a:noFill/>
                      <a:prstDash val="solid"/>
                    </a:lnTlToBr>
                    <a:lnBlToTr w="12700" cmpd="sng">
                      <a:noFill/>
                      <a:prstDash val="solid"/>
                    </a:lnBlToTr>
                    <a:solidFill>
                      <a:srgbClr val="BAAA95"/>
                    </a:solidFill>
                  </a:tcPr>
                </a:tc>
                <a:tc>
                  <a:txBody>
                    <a:bodyPr/>
                    <a:lstStyle/>
                    <a:p>
                      <a:pPr algn="ctr"/>
                      <a:r>
                        <a:rPr lang="en-US" sz="900">
                          <a:latin typeface="Avenir Next LT Pro" panose="020B0504020202020204" pitchFamily="34" charset="0"/>
                          <a:cs typeface="Arial" panose="020B0604020202020204" pitchFamily="34" charset="0"/>
                        </a:rPr>
                        <a:t>RELATIVE WEIGHTING</a:t>
                      </a:r>
                    </a:p>
                  </a:txBody>
                  <a:tcPr marL="75041" marR="75041" marT="37520" marB="37520">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86705B"/>
                      </a:solidFill>
                      <a:prstDash val="solid"/>
                      <a:round/>
                      <a:headEnd type="none" w="med" len="med"/>
                      <a:tailEnd type="none" w="med" len="med"/>
                    </a:lnB>
                    <a:lnTlToBr w="12700" cmpd="sng">
                      <a:noFill/>
                      <a:prstDash val="solid"/>
                    </a:lnTlToBr>
                    <a:lnBlToTr w="12700" cmpd="sng">
                      <a:noFill/>
                      <a:prstDash val="solid"/>
                    </a:lnBlToTr>
                    <a:solidFill>
                      <a:srgbClr val="BAAA95"/>
                    </a:solidFill>
                  </a:tcPr>
                </a:tc>
                <a:extLst>
                  <a:ext uri="{0D108BD9-81ED-4DB2-BD59-A6C34878D82A}">
                    <a16:rowId xmlns:a16="http://schemas.microsoft.com/office/drawing/2014/main" val="413476082"/>
                  </a:ext>
                </a:extLst>
              </a:tr>
              <a:tr h="221733">
                <a:tc>
                  <a:txBody>
                    <a:bodyPr/>
                    <a:lstStyle/>
                    <a:p>
                      <a:r>
                        <a:rPr lang="en-US" sz="900">
                          <a:latin typeface="Avenir Next LT Pro" panose="020B0504020202020204" pitchFamily="34" charset="0"/>
                          <a:cs typeface="Arial" panose="020B0604020202020204" pitchFamily="34" charset="0"/>
                        </a:rPr>
                        <a:t>OKOMUOIL</a:t>
                      </a:r>
                    </a:p>
                  </a:txBody>
                  <a:tcPr>
                    <a:lnL w="12700" cap="flat" cmpd="sng" algn="ctr">
                      <a:solidFill>
                        <a:schemeClr val="tx1"/>
                      </a:solidFill>
                      <a:prstDash val="solid"/>
                      <a:round/>
                      <a:headEnd type="none" w="med" len="med"/>
                      <a:tailEnd type="none" w="med" len="med"/>
                    </a:lnL>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7%</a:t>
                      </a:r>
                    </a:p>
                  </a:txBody>
                  <a:tcP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Overweight</a:t>
                      </a:r>
                    </a:p>
                  </a:txBody>
                  <a:tcPr>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2939566136"/>
                  </a:ext>
                </a:extLst>
              </a:tr>
              <a:tr h="22173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900">
                          <a:latin typeface="Avenir Next LT Pro" panose="020B0504020202020204" pitchFamily="34" charset="0"/>
                          <a:cs typeface="Arial" panose="020B0604020202020204" pitchFamily="34" charset="0"/>
                        </a:rPr>
                        <a:t>DANGCEM</a:t>
                      </a:r>
                    </a:p>
                  </a:txBody>
                  <a:tcPr>
                    <a:lnL w="12700" cap="flat" cmpd="sng" algn="ctr">
                      <a:solidFill>
                        <a:schemeClr val="tx1"/>
                      </a:solidFill>
                      <a:prstDash val="solid"/>
                      <a:round/>
                      <a:headEnd type="none" w="med" len="med"/>
                      <a:tailEnd type="none" w="med" len="med"/>
                    </a:lnL>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7%</a:t>
                      </a:r>
                    </a:p>
                  </a:txBody>
                  <a:tcP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Underweight</a:t>
                      </a:r>
                    </a:p>
                  </a:txBody>
                  <a:tcPr>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315985077"/>
                  </a:ext>
                </a:extLst>
              </a:tr>
              <a:tr h="265100">
                <a:tc>
                  <a:txBody>
                    <a:bodyPr/>
                    <a:lstStyle/>
                    <a:p>
                      <a:r>
                        <a:rPr lang="en-US" sz="900">
                          <a:latin typeface="Avenir Next LT Pro" panose="020B0504020202020204" pitchFamily="34" charset="0"/>
                          <a:cs typeface="Arial" panose="020B0604020202020204" pitchFamily="34" charset="0"/>
                        </a:rPr>
                        <a:t>BUACEMENT</a:t>
                      </a:r>
                    </a:p>
                  </a:txBody>
                  <a:tcPr>
                    <a:lnL w="12700" cap="flat" cmpd="sng" algn="ctr">
                      <a:solidFill>
                        <a:schemeClr val="tx1"/>
                      </a:solidFill>
                      <a:prstDash val="solid"/>
                      <a:round/>
                      <a:headEnd type="none" w="med" len="med"/>
                      <a:tailEnd type="none" w="med" len="med"/>
                    </a:lnL>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6%</a:t>
                      </a:r>
                    </a:p>
                  </a:txBody>
                  <a:tcP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pPr algn="ctr"/>
                      <a:r>
                        <a:rPr lang="en-US" sz="900">
                          <a:latin typeface="Avenir Next LT Pro" panose="020B0504020202020204" pitchFamily="34" charset="0"/>
                          <a:cs typeface="Arial" panose="020B0604020202020204" pitchFamily="34" charset="0"/>
                        </a:rPr>
                        <a:t>Underweight</a:t>
                      </a:r>
                    </a:p>
                  </a:txBody>
                  <a:tcPr>
                    <a:lnR w="12700" cap="flat" cmpd="sng" algn="ctr">
                      <a:solidFill>
                        <a:schemeClr val="tx1"/>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2927535574"/>
                  </a:ext>
                </a:extLst>
              </a:tr>
            </a:tbl>
          </a:graphicData>
        </a:graphic>
      </p:graphicFrame>
      <p:sp>
        <p:nvSpPr>
          <p:cNvPr id="42" name="TextBox 41">
            <a:extLst>
              <a:ext uri="{FF2B5EF4-FFF2-40B4-BE49-F238E27FC236}">
                <a16:creationId xmlns:a16="http://schemas.microsoft.com/office/drawing/2014/main" id="{2DCEEDF0-1A8F-4FB6-8AA7-FEFE9811BCDE}"/>
              </a:ext>
            </a:extLst>
          </p:cNvPr>
          <p:cNvSpPr txBox="1"/>
          <p:nvPr/>
        </p:nvSpPr>
        <p:spPr>
          <a:xfrm>
            <a:off x="356615" y="166248"/>
            <a:ext cx="5442019" cy="369332"/>
          </a:xfrm>
          <a:prstGeom prst="rect">
            <a:avLst/>
          </a:prstGeom>
          <a:noFill/>
        </p:spPr>
        <p:txBody>
          <a:bodyPr wrap="square" rtlCol="0">
            <a:spAutoFit/>
          </a:bodyPr>
          <a:lstStyle/>
          <a:p>
            <a:r>
              <a:rPr lang="en-US" b="1">
                <a:solidFill>
                  <a:srgbClr val="A41857"/>
                </a:solidFill>
                <a:latin typeface="Avenir Next LT Pro" panose="020B0504020202020204" pitchFamily="34" charset="0"/>
              </a:rPr>
              <a:t>ARM ETHICAL FUND</a:t>
            </a:r>
            <a:endParaRPr lang="en-NG" b="1">
              <a:solidFill>
                <a:srgbClr val="A41857"/>
              </a:solidFill>
              <a:latin typeface="Avenir Next LT Pro" panose="020B0504020202020204" pitchFamily="34" charset="0"/>
            </a:endParaRPr>
          </a:p>
        </p:txBody>
      </p:sp>
      <p:cxnSp>
        <p:nvCxnSpPr>
          <p:cNvPr id="44" name="Straight Connector 43">
            <a:extLst>
              <a:ext uri="{FF2B5EF4-FFF2-40B4-BE49-F238E27FC236}">
                <a16:creationId xmlns:a16="http://schemas.microsoft.com/office/drawing/2014/main" id="{776D5AE5-C55E-44A1-8A09-8F68988B3B68}"/>
              </a:ext>
            </a:extLst>
          </p:cNvPr>
          <p:cNvCxnSpPr/>
          <p:nvPr/>
        </p:nvCxnSpPr>
        <p:spPr>
          <a:xfrm>
            <a:off x="0" y="534779"/>
            <a:ext cx="4300451" cy="0"/>
          </a:xfrm>
          <a:prstGeom prst="line">
            <a:avLst/>
          </a:prstGeom>
          <a:ln w="19050">
            <a:solidFill>
              <a:srgbClr val="85705B"/>
            </a:solidFill>
          </a:ln>
        </p:spPr>
        <p:style>
          <a:lnRef idx="1">
            <a:schemeClr val="accent1"/>
          </a:lnRef>
          <a:fillRef idx="0">
            <a:schemeClr val="accent1"/>
          </a:fillRef>
          <a:effectRef idx="0">
            <a:schemeClr val="accent1"/>
          </a:effectRef>
          <a:fontRef idx="minor">
            <a:schemeClr val="tx1"/>
          </a:fontRef>
        </p:style>
      </p:cxnSp>
      <p:graphicFrame>
        <p:nvGraphicFramePr>
          <p:cNvPr id="21" name="Chart 20">
            <a:extLst>
              <a:ext uri="{FF2B5EF4-FFF2-40B4-BE49-F238E27FC236}">
                <a16:creationId xmlns:a16="http://schemas.microsoft.com/office/drawing/2014/main" id="{7FEB9BEB-5158-4478-B9A4-C4779D24B1DE}"/>
              </a:ext>
            </a:extLst>
          </p:cNvPr>
          <p:cNvGraphicFramePr>
            <a:graphicFrameLocks/>
          </p:cNvGraphicFramePr>
          <p:nvPr>
            <p:extLst>
              <p:ext uri="{D42A27DB-BD31-4B8C-83A1-F6EECF244321}">
                <p14:modId xmlns:p14="http://schemas.microsoft.com/office/powerpoint/2010/main" val="2460778089"/>
              </p:ext>
            </p:extLst>
          </p:nvPr>
        </p:nvGraphicFramePr>
        <p:xfrm>
          <a:off x="2588784" y="6101087"/>
          <a:ext cx="4303520" cy="188478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Chart 22">
            <a:extLst>
              <a:ext uri="{FF2B5EF4-FFF2-40B4-BE49-F238E27FC236}">
                <a16:creationId xmlns:a16="http://schemas.microsoft.com/office/drawing/2014/main" id="{344F6045-8164-473A-8043-5CD0F5FDBE77}"/>
              </a:ext>
            </a:extLst>
          </p:cNvPr>
          <p:cNvGraphicFramePr>
            <a:graphicFrameLocks/>
          </p:cNvGraphicFramePr>
          <p:nvPr>
            <p:extLst>
              <p:ext uri="{D42A27DB-BD31-4B8C-83A1-F6EECF244321}">
                <p14:modId xmlns:p14="http://schemas.microsoft.com/office/powerpoint/2010/main" val="3415029852"/>
              </p:ext>
            </p:extLst>
          </p:nvPr>
        </p:nvGraphicFramePr>
        <p:xfrm>
          <a:off x="-184354" y="6019806"/>
          <a:ext cx="3311297" cy="154605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41460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88F090A6-F2B4-154D-A3CD-5ECD422229EE}"/>
              </a:ext>
            </a:extLst>
          </p:cNvPr>
          <p:cNvSpPr/>
          <p:nvPr/>
        </p:nvSpPr>
        <p:spPr>
          <a:xfrm>
            <a:off x="345403" y="666499"/>
            <a:ext cx="6080760" cy="1322285"/>
          </a:xfrm>
          <a:prstGeom prst="rect">
            <a:avLst/>
          </a:prstGeom>
        </p:spPr>
        <p:txBody>
          <a:bodyPr wrap="square" lIns="90000">
            <a:spAutoFit/>
          </a:bodyPr>
          <a:lstStyle/>
          <a:p>
            <a:pPr marL="12700" marR="0" lvl="0" indent="0" algn="l" defTabSz="457200" rtl="0" eaLnBrk="1" fontAlgn="auto" latinLnBrk="0" hangingPunct="1">
              <a:lnSpc>
                <a:spcPts val="1935"/>
              </a:lnSpc>
              <a:spcBef>
                <a:spcPts val="0"/>
              </a:spcBef>
              <a:spcAft>
                <a:spcPts val="0"/>
              </a:spcAft>
              <a:buClrTx/>
              <a:buSzTx/>
              <a:buFontTx/>
              <a:buNone/>
              <a:tabLst>
                <a:tab pos="516255" algn="l"/>
                <a:tab pos="4263390" algn="l"/>
              </a:tabLst>
              <a:defRPr/>
            </a:pPr>
            <a:r>
              <a:rPr kumimoji="0" lang="en-CA" sz="850" b="1" i="0" u="none" strike="noStrike" kern="1200" cap="none" spc="0" normalizeH="0" baseline="0" noProof="0">
                <a:ln>
                  <a:noFill/>
                </a:ln>
                <a:solidFill>
                  <a:srgbClr val="4F4F51"/>
                </a:solidFill>
                <a:effectLst/>
                <a:uLnTx/>
                <a:uFillTx/>
                <a:latin typeface="Avenir Next LT Pro" panose="020B0504020202020204" pitchFamily="34" charset="0"/>
                <a:ea typeface="Baskerville" panose="02020502070401020303" pitchFamily="18" charset="0"/>
                <a:cs typeface="Arial" panose="020B0604020202020204" pitchFamily="34" charset="0"/>
              </a:rPr>
              <a:t>FUND STRUCTURE</a:t>
            </a:r>
            <a:endParaRPr kumimoji="0" lang="en-CA" sz="850" b="1" i="0" u="none" strike="noStrike" kern="1200" cap="none" spc="0" normalizeH="0" baseline="0" noProof="0">
              <a:ln>
                <a:noFill/>
              </a:ln>
              <a:solidFill>
                <a:prstClr val="black"/>
              </a:solidFill>
              <a:effectLst/>
              <a:uLnTx/>
              <a:uFillTx/>
              <a:latin typeface="Avenir Next LT Pro" panose="020B0504020202020204" pitchFamily="34" charset="0"/>
              <a:ea typeface="Baskerville" panose="02020502070401020303" pitchFamily="18"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50" b="0" i="0" u="none" strike="noStrike" kern="1200" cap="none" spc="0" normalizeH="0" baseline="0" noProof="0">
                <a:ln>
                  <a:noFill/>
                </a:ln>
                <a:solidFill>
                  <a:srgbClr val="4E4F51"/>
                </a:solidFill>
                <a:effectLst/>
                <a:uLnTx/>
                <a:uFillTx/>
                <a:latin typeface="Avenir Next LT Pro" panose="020B0504020202020204" pitchFamily="34" charset="0"/>
                <a:ea typeface="+mn-ea"/>
                <a:cs typeface="Arial" panose="020B0604020202020204" pitchFamily="34" charset="0"/>
              </a:rPr>
              <a:t>The ARM Fixed Income Fund is an open-ended fund authorized and registered in Nigeria as a Unit Trust Scheme under Section 160 of the Investment and Securities Act 2007. The Fund is regulated by the Securities &amp; Exchange Commission (SEC). The fund can invest a minimum of 70% and maximum of 100% in bond instruments.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CA" sz="850" b="0" i="0" u="none" strike="noStrike" kern="1200" cap="none" spc="0" normalizeH="0" baseline="0" noProof="0">
              <a:ln>
                <a:noFill/>
              </a:ln>
              <a:solidFill>
                <a:srgbClr val="4E4F51"/>
              </a:solidFill>
              <a:effectLst/>
              <a:uLnTx/>
              <a:uFillTx/>
              <a:latin typeface="Avenir Next LT Pro" panose="020B0504020202020204" pitchFamily="34" charset="0"/>
              <a:ea typeface="+mn-ea"/>
              <a:cs typeface="Arial" panose="020B0604020202020204" pitchFamily="34" charset="0"/>
            </a:endParaRPr>
          </a:p>
          <a:p>
            <a:pPr marL="0" marR="11430" lvl="0" indent="0" algn="just" defTabSz="457200" rtl="0" eaLnBrk="1" fontAlgn="auto" latinLnBrk="0" hangingPunct="1">
              <a:lnSpc>
                <a:spcPct val="105000"/>
              </a:lnSpc>
              <a:spcBef>
                <a:spcPts val="530"/>
              </a:spcBef>
              <a:spcAft>
                <a:spcPts val="0"/>
              </a:spcAft>
              <a:buClr>
                <a:srgbClr val="A31E58"/>
              </a:buClr>
              <a:buSzPts val="1000"/>
              <a:buFontTx/>
              <a:buNone/>
              <a:tabLst>
                <a:tab pos="696913" algn="l"/>
              </a:tabLst>
              <a:defRPr/>
            </a:pPr>
            <a:r>
              <a:rPr kumimoji="0" lang="en-CA" sz="850" b="1" i="0" u="none" strike="noStrike" kern="1200" cap="none" spc="0" normalizeH="0" baseline="0" noProof="0">
                <a:ln>
                  <a:noFill/>
                </a:ln>
                <a:solidFill>
                  <a:srgbClr val="4E4F51"/>
                </a:solidFill>
                <a:effectLst/>
                <a:uLnTx/>
                <a:uFillTx/>
                <a:latin typeface="Avenir Next LT Pro" panose="020B0504020202020204" pitchFamily="34" charset="0"/>
                <a:ea typeface="Baskerville" panose="02020502070401020303" pitchFamily="18" charset="0"/>
                <a:cs typeface="Arial" panose="020B0604020202020204" pitchFamily="34" charset="0"/>
              </a:rPr>
              <a:t>FUND OBJECTIVE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50" b="0" i="0" u="none" strike="noStrike" kern="1200" cap="none" spc="0" normalizeH="0" baseline="0" noProof="0">
                <a:ln>
                  <a:noFill/>
                </a:ln>
                <a:solidFill>
                  <a:srgbClr val="4E4F51"/>
                </a:solidFill>
                <a:effectLst/>
                <a:uLnTx/>
                <a:uFillTx/>
                <a:latin typeface="Avenir Next LT Pro" panose="020B0504020202020204" pitchFamily="34" charset="0"/>
                <a:ea typeface="+mn-ea"/>
                <a:cs typeface="Arial" panose="020B0604020202020204" pitchFamily="34" charset="0"/>
              </a:rPr>
              <a:t>The primary objective of the Fund is to help investors achieve their medium to long-term investment goals by investing in investment grade fixed income securities such as FGN, corporate bonds, and short-term fixed income instruments. </a:t>
            </a:r>
          </a:p>
        </p:txBody>
      </p:sp>
      <p:sp>
        <p:nvSpPr>
          <p:cNvPr id="15" name="Text Box 81">
            <a:extLst>
              <a:ext uri="{FF2B5EF4-FFF2-40B4-BE49-F238E27FC236}">
                <a16:creationId xmlns:a16="http://schemas.microsoft.com/office/drawing/2014/main" id="{C1E192A0-6C42-1B49-8B6A-984C7F2F673D}"/>
              </a:ext>
            </a:extLst>
          </p:cNvPr>
          <p:cNvSpPr txBox="1">
            <a:spLocks noChangeAspect="1" noEditPoints="1" noChangeArrowheads="1" noChangeShapeType="1" noTextEdit="1"/>
          </p:cNvSpPr>
          <p:nvPr/>
        </p:nvSpPr>
        <p:spPr bwMode="auto">
          <a:xfrm>
            <a:off x="0" y="1988784"/>
            <a:ext cx="1471295" cy="176530"/>
          </a:xfrm>
          <a:prstGeom prst="rect">
            <a:avLst/>
          </a:prstGeom>
          <a:solidFill>
            <a:srgbClr val="A12057"/>
          </a:solidFill>
          <a:ln w="9525">
            <a:noFill/>
            <a:miter lim="800000"/>
            <a:headEnd/>
            <a:tailEnd/>
          </a:ln>
        </p:spPr>
        <p:txBody>
          <a:bodyPr rot="0" vert="horz" wrap="square" lIns="0" tIns="0" rIns="0" bIns="0" anchor="t" anchorCtr="0" upright="1">
            <a:noAutofit/>
          </a:bodyPr>
          <a:lstStyle/>
          <a:p>
            <a:pPr marL="12700" marR="0" lvl="0" indent="0" algn="l" defTabSz="457200" rtl="0" eaLnBrk="1" fontAlgn="auto" latinLnBrk="0" hangingPunct="1">
              <a:lnSpc>
                <a:spcPct val="100000"/>
              </a:lnSpc>
              <a:spcBef>
                <a:spcPts val="100"/>
              </a:spcBef>
              <a:spcAft>
                <a:spcPts val="0"/>
              </a:spcAft>
              <a:buClrTx/>
              <a:buSzTx/>
              <a:buFontTx/>
              <a:buNone/>
              <a:tabLst>
                <a:tab pos="516255" algn="l"/>
                <a:tab pos="1458595" algn="l"/>
              </a:tabLst>
              <a:defRPr/>
            </a:pPr>
            <a:r>
              <a:rPr kumimoji="0" lang="en-CA" sz="1000" b="0" i="0" u="none" strike="noStrike" kern="1200" cap="none" spc="0" normalizeH="0" baseline="0" noProof="0">
                <a:ln>
                  <a:noFill/>
                </a:ln>
                <a:solidFill>
                  <a:prstClr val="white"/>
                </a:solidFill>
                <a:effectLst/>
                <a:uLnTx/>
                <a:uFillTx/>
                <a:latin typeface="Arial" panose="020B0604020202020204" pitchFamily="34" charset="0"/>
                <a:ea typeface="Arial" panose="020B0604020202020204" pitchFamily="34" charset="0"/>
                <a:cs typeface="+mn-cs"/>
              </a:rPr>
              <a:t> </a:t>
            </a:r>
            <a:r>
              <a:rPr kumimoji="0" lang="en-GB" sz="1000" b="0" i="0" u="none" strike="noStrike" kern="1200" cap="none" spc="0" normalizeH="0" baseline="0" noProof="0">
                <a:ln>
                  <a:noFill/>
                </a:ln>
                <a:solidFill>
                  <a:prstClr val="white"/>
                </a:solidFill>
                <a:effectLst/>
                <a:uLnTx/>
                <a:uFillTx/>
                <a:latin typeface="Arial" panose="020B0604020202020204" pitchFamily="34" charset="0"/>
                <a:ea typeface="Arial" panose="020B0604020202020204" pitchFamily="34" charset="0"/>
                <a:cs typeface="+mn-cs"/>
              </a:rPr>
              <a:t>	</a:t>
            </a:r>
            <a:r>
              <a:rPr kumimoji="0" lang="en-GB" sz="1000" b="0" i="0" u="none" strike="noStrike" kern="1200" cap="none" spc="10" normalizeH="0" baseline="0" noProof="0">
                <a:ln>
                  <a:noFill/>
                </a:ln>
                <a:solidFill>
                  <a:prstClr val="white"/>
                </a:solidFill>
                <a:effectLst/>
                <a:uLnTx/>
                <a:uFillTx/>
                <a:latin typeface="Arial" panose="020B0604020202020204" pitchFamily="34" charset="0"/>
                <a:ea typeface="Arial" panose="020B0604020202020204" pitchFamily="34" charset="0"/>
                <a:cs typeface="+mn-cs"/>
              </a:rPr>
              <a:t>KEY</a:t>
            </a:r>
            <a:r>
              <a:rPr kumimoji="0" lang="en-GB" sz="1000" b="0" i="0" u="none" strike="noStrike" kern="1200" cap="none" spc="40" normalizeH="0" baseline="0" noProof="0">
                <a:ln>
                  <a:noFill/>
                </a:ln>
                <a:solidFill>
                  <a:prstClr val="white"/>
                </a:solidFill>
                <a:effectLst/>
                <a:uLnTx/>
                <a:uFillTx/>
                <a:latin typeface="Arial" panose="020B0604020202020204" pitchFamily="34" charset="0"/>
                <a:ea typeface="Arial" panose="020B0604020202020204" pitchFamily="34" charset="0"/>
                <a:cs typeface="+mn-cs"/>
              </a:rPr>
              <a:t> </a:t>
            </a:r>
            <a:r>
              <a:rPr kumimoji="0" lang="en-GB" sz="1000" b="0" i="0" u="none" strike="noStrike" kern="1200" cap="none" spc="0" normalizeH="0" baseline="0" noProof="0">
                <a:ln>
                  <a:noFill/>
                </a:ln>
                <a:solidFill>
                  <a:prstClr val="white"/>
                </a:solidFill>
                <a:effectLst/>
                <a:uLnTx/>
                <a:uFillTx/>
                <a:latin typeface="Arial" panose="020B0604020202020204" pitchFamily="34" charset="0"/>
                <a:ea typeface="Arial" panose="020B0604020202020204" pitchFamily="34" charset="0"/>
                <a:cs typeface="+mn-cs"/>
              </a:rPr>
              <a:t>FACTS	</a:t>
            </a:r>
            <a:endParaRPr kumimoji="0" lang="en-CA" sz="1100" b="0" i="0" u="none" strike="noStrike" kern="1200" cap="none" spc="0" normalizeH="0" baseline="0" noProof="0">
              <a:ln>
                <a:noFill/>
              </a:ln>
              <a:solidFill>
                <a:prstClr val="white"/>
              </a:solidFill>
              <a:effectLst/>
              <a:uLnTx/>
              <a:uFillTx/>
              <a:latin typeface="Arial" panose="020B0604020202020204" pitchFamily="34" charset="0"/>
              <a:ea typeface="Arial" panose="020B0604020202020204" pitchFamily="34" charset="0"/>
              <a:cs typeface="+mn-cs"/>
            </a:endParaRPr>
          </a:p>
        </p:txBody>
      </p:sp>
      <p:graphicFrame>
        <p:nvGraphicFramePr>
          <p:cNvPr id="2" name="Table 2">
            <a:extLst>
              <a:ext uri="{FF2B5EF4-FFF2-40B4-BE49-F238E27FC236}">
                <a16:creationId xmlns:a16="http://schemas.microsoft.com/office/drawing/2014/main" id="{EC0A9305-4E8A-A447-94BE-28DA8015C6F7}"/>
              </a:ext>
            </a:extLst>
          </p:cNvPr>
          <p:cNvGraphicFramePr>
            <a:graphicFrameLocks noGrp="1"/>
          </p:cNvGraphicFramePr>
          <p:nvPr>
            <p:extLst>
              <p:ext uri="{D42A27DB-BD31-4B8C-83A1-F6EECF244321}">
                <p14:modId xmlns:p14="http://schemas.microsoft.com/office/powerpoint/2010/main" val="1450056617"/>
              </p:ext>
            </p:extLst>
          </p:nvPr>
        </p:nvGraphicFramePr>
        <p:xfrm>
          <a:off x="472449" y="2180672"/>
          <a:ext cx="6080762" cy="2821239"/>
        </p:xfrm>
        <a:graphic>
          <a:graphicData uri="http://schemas.openxmlformats.org/drawingml/2006/table">
            <a:tbl>
              <a:tblPr bandRow="1">
                <a:tableStyleId>{5C22544A-7EE6-4342-B048-85BDC9FD1C3A}</a:tableStyleId>
              </a:tblPr>
              <a:tblGrid>
                <a:gridCol w="1915670">
                  <a:extLst>
                    <a:ext uri="{9D8B030D-6E8A-4147-A177-3AD203B41FA5}">
                      <a16:colId xmlns:a16="http://schemas.microsoft.com/office/drawing/2014/main" val="2077025106"/>
                    </a:ext>
                  </a:extLst>
                </a:gridCol>
                <a:gridCol w="2082546">
                  <a:extLst>
                    <a:ext uri="{9D8B030D-6E8A-4147-A177-3AD203B41FA5}">
                      <a16:colId xmlns:a16="http://schemas.microsoft.com/office/drawing/2014/main" val="876641164"/>
                    </a:ext>
                  </a:extLst>
                </a:gridCol>
                <a:gridCol w="2082546">
                  <a:extLst>
                    <a:ext uri="{9D8B030D-6E8A-4147-A177-3AD203B41FA5}">
                      <a16:colId xmlns:a16="http://schemas.microsoft.com/office/drawing/2014/main" val="843586624"/>
                    </a:ext>
                  </a:extLst>
                </a:gridCol>
              </a:tblGrid>
              <a:tr h="272831">
                <a:tc>
                  <a:txBody>
                    <a:bodyPr/>
                    <a:lstStyle/>
                    <a:p>
                      <a:r>
                        <a:rPr lang="en-US" sz="900" b="1">
                          <a:solidFill>
                            <a:srgbClr val="4E4F51"/>
                          </a:solidFill>
                          <a:latin typeface="Avenir Next LT Pro" panose="020B0504020202020204" pitchFamily="34" charset="0"/>
                          <a:cs typeface="Arial" panose="020B0604020202020204" pitchFamily="34" charset="0"/>
                        </a:rPr>
                        <a:t>Launch Date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gridSpan="2">
                  <a:txBody>
                    <a:bodyPr/>
                    <a:lstStyle/>
                    <a:p>
                      <a:r>
                        <a:rPr lang="en-US" sz="900">
                          <a:solidFill>
                            <a:srgbClr val="4E4F51"/>
                          </a:solidFill>
                          <a:latin typeface="Avenir Next LT Pro" panose="020B0504020202020204" pitchFamily="34" charset="0"/>
                          <a:cs typeface="Arial" panose="020B0604020202020204" pitchFamily="34" charset="0"/>
                        </a:rPr>
                        <a:t>February 2020</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hMerge="1">
                  <a:txBody>
                    <a:bodyPr/>
                    <a:lstStyle/>
                    <a:p>
                      <a:endParaRPr lang="en-NG"/>
                    </a:p>
                  </a:txBody>
                  <a:tcPr/>
                </a:tc>
                <a:extLst>
                  <a:ext uri="{0D108BD9-81ED-4DB2-BD59-A6C34878D82A}">
                    <a16:rowId xmlns:a16="http://schemas.microsoft.com/office/drawing/2014/main" val="4061064722"/>
                  </a:ext>
                </a:extLst>
              </a:tr>
              <a:tr h="272831">
                <a:tc>
                  <a:txBody>
                    <a:bodyPr/>
                    <a:lstStyle/>
                    <a:p>
                      <a:r>
                        <a:rPr lang="en-US" sz="900" b="1">
                          <a:solidFill>
                            <a:srgbClr val="4E4F51"/>
                          </a:solidFill>
                          <a:latin typeface="Avenir Next LT Pro" panose="020B0504020202020204" pitchFamily="34" charset="0"/>
                          <a:cs typeface="Arial" panose="020B0604020202020204" pitchFamily="34" charset="0"/>
                        </a:rPr>
                        <a:t>Size of Fund</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gridSpan="2">
                  <a:txBody>
                    <a:bodyPr/>
                    <a:lstStyle/>
                    <a:p>
                      <a:r>
                        <a:rPr lang="en-US" sz="900">
                          <a:solidFill>
                            <a:srgbClr val="4E4F51"/>
                          </a:solidFill>
                          <a:latin typeface="Avenir Next LT Pro" panose="020B0504020202020204" pitchFamily="34" charset="0"/>
                          <a:cs typeface="Arial" panose="020B0604020202020204" pitchFamily="34" charset="0"/>
                        </a:rPr>
                        <a:t>N1.26 Billion</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hMerge="1">
                  <a:txBody>
                    <a:bodyPr/>
                    <a:lstStyle/>
                    <a:p>
                      <a:endParaRPr lang="en-NG"/>
                    </a:p>
                  </a:txBody>
                  <a:tcPr/>
                </a:tc>
                <a:extLst>
                  <a:ext uri="{0D108BD9-81ED-4DB2-BD59-A6C34878D82A}">
                    <a16:rowId xmlns:a16="http://schemas.microsoft.com/office/drawing/2014/main" val="484793183"/>
                  </a:ext>
                </a:extLst>
              </a:tr>
              <a:tr h="272831">
                <a:tc>
                  <a:txBody>
                    <a:bodyPr/>
                    <a:lstStyle/>
                    <a:p>
                      <a:r>
                        <a:rPr lang="en-US" sz="900" b="1">
                          <a:solidFill>
                            <a:srgbClr val="4E4F51"/>
                          </a:solidFill>
                          <a:latin typeface="Avenir Next LT Pro" panose="020B0504020202020204" pitchFamily="34" charset="0"/>
                          <a:cs typeface="Arial" panose="020B0604020202020204" pitchFamily="34" charset="0"/>
                        </a:rPr>
                        <a:t>Initial Investment Amount</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gridSpan="2">
                  <a:txBody>
                    <a:bodyPr/>
                    <a:lstStyle/>
                    <a:p>
                      <a:r>
                        <a:rPr lang="en-US" sz="900">
                          <a:solidFill>
                            <a:srgbClr val="4E4F51"/>
                          </a:solidFill>
                          <a:latin typeface="Avenir Next LT Pro" panose="020B0504020202020204" pitchFamily="34" charset="0"/>
                          <a:cs typeface="Arial" panose="020B0604020202020204" pitchFamily="34" charset="0"/>
                        </a:rPr>
                        <a:t>N5,000.00</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hMerge="1">
                  <a:txBody>
                    <a:bodyPr/>
                    <a:lstStyle/>
                    <a:p>
                      <a:endParaRPr lang="en-NG"/>
                    </a:p>
                  </a:txBody>
                  <a:tcPr/>
                </a:tc>
                <a:extLst>
                  <a:ext uri="{0D108BD9-81ED-4DB2-BD59-A6C34878D82A}">
                    <a16:rowId xmlns:a16="http://schemas.microsoft.com/office/drawing/2014/main" val="3234272990"/>
                  </a:ext>
                </a:extLst>
              </a:tr>
              <a:tr h="272831">
                <a:tc>
                  <a:txBody>
                    <a:bodyPr/>
                    <a:lstStyle/>
                    <a:p>
                      <a:r>
                        <a:rPr lang="en-US" sz="900" b="1">
                          <a:solidFill>
                            <a:srgbClr val="4E4F51"/>
                          </a:solidFill>
                          <a:latin typeface="Avenir Next LT Pro" panose="020B0504020202020204" pitchFamily="34" charset="0"/>
                          <a:cs typeface="Arial" panose="020B0604020202020204" pitchFamily="34" charset="0"/>
                        </a:rPr>
                        <a:t>Incentive Fee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gridSpan="2">
                  <a:txBody>
                    <a:bodyPr/>
                    <a:lstStyle/>
                    <a:p>
                      <a:r>
                        <a:rPr lang="en-US" sz="900">
                          <a:solidFill>
                            <a:srgbClr val="4E4F51"/>
                          </a:solidFill>
                          <a:latin typeface="Avenir Next LT Pro" panose="020B0504020202020204" pitchFamily="34" charset="0"/>
                          <a:cs typeface="Arial" panose="020B0604020202020204" pitchFamily="34" charset="0"/>
                        </a:rPr>
                        <a:t>Maximum 20% of excess returns above benchmark</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hMerge="1">
                  <a:txBody>
                    <a:bodyPr/>
                    <a:lstStyle/>
                    <a:p>
                      <a:endParaRPr lang="en-NG"/>
                    </a:p>
                  </a:txBody>
                  <a:tcPr/>
                </a:tc>
                <a:extLst>
                  <a:ext uri="{0D108BD9-81ED-4DB2-BD59-A6C34878D82A}">
                    <a16:rowId xmlns:a16="http://schemas.microsoft.com/office/drawing/2014/main" val="52469703"/>
                  </a:ext>
                </a:extLst>
              </a:tr>
              <a:tr h="272831">
                <a:tc>
                  <a:txBody>
                    <a:bodyPr/>
                    <a:lstStyle/>
                    <a:p>
                      <a:r>
                        <a:rPr lang="en-US" sz="900" b="1">
                          <a:solidFill>
                            <a:srgbClr val="4E4F51"/>
                          </a:solidFill>
                          <a:latin typeface="Avenir Next LT Pro" panose="020B0504020202020204" pitchFamily="34" charset="0"/>
                          <a:cs typeface="Arial" panose="020B0604020202020204" pitchFamily="34" charset="0"/>
                        </a:rPr>
                        <a:t>Management Fee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gridSpan="2">
                  <a:txBody>
                    <a:bodyPr/>
                    <a:lstStyle/>
                    <a:p>
                      <a:r>
                        <a:rPr lang="en-US" sz="900">
                          <a:solidFill>
                            <a:srgbClr val="4E4F51"/>
                          </a:solidFill>
                          <a:latin typeface="Avenir Next LT Pro" panose="020B0504020202020204" pitchFamily="34" charset="0"/>
                          <a:cs typeface="Arial" panose="020B0604020202020204" pitchFamily="34" charset="0"/>
                        </a:rPr>
                        <a:t>1.5% of NAV</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hMerge="1">
                  <a:txBody>
                    <a:bodyPr/>
                    <a:lstStyle/>
                    <a:p>
                      <a:endParaRPr lang="en-NG"/>
                    </a:p>
                  </a:txBody>
                  <a:tcPr/>
                </a:tc>
                <a:extLst>
                  <a:ext uri="{0D108BD9-81ED-4DB2-BD59-A6C34878D82A}">
                    <a16:rowId xmlns:a16="http://schemas.microsoft.com/office/drawing/2014/main" val="32633674"/>
                  </a:ext>
                </a:extLst>
              </a:tr>
              <a:tr h="333972">
                <a:tc>
                  <a:txBody>
                    <a:bodyPr/>
                    <a:lstStyle/>
                    <a:p>
                      <a:r>
                        <a:rPr lang="en-US" sz="900" b="1">
                          <a:solidFill>
                            <a:srgbClr val="4E4F51"/>
                          </a:solidFill>
                          <a:latin typeface="Avenir Next LT Pro" panose="020B0504020202020204" pitchFamily="34" charset="0"/>
                          <a:cs typeface="Arial" panose="020B0604020202020204" pitchFamily="34" charset="0"/>
                        </a:rPr>
                        <a:t>Benchmark</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gridSpan="2">
                  <a:txBody>
                    <a:bodyPr/>
                    <a:lstStyle/>
                    <a:p>
                      <a:r>
                        <a:rPr lang="en-US" sz="900">
                          <a:solidFill>
                            <a:srgbClr val="4E4F51"/>
                          </a:solidFill>
                          <a:latin typeface="Avenir Next LT Pro" panose="020B0504020202020204" pitchFamily="34" charset="0"/>
                          <a:cs typeface="Arial" panose="020B0604020202020204" pitchFamily="34" charset="0"/>
                        </a:rPr>
                        <a:t>Composite of 0-5-Year Nigeria Sovereign Bond and Nigeria Treasury Bills Yield</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hMerge="1">
                  <a:txBody>
                    <a:bodyPr/>
                    <a:lstStyle/>
                    <a:p>
                      <a:endParaRPr lang="en-NG"/>
                    </a:p>
                  </a:txBody>
                  <a:tcPr/>
                </a:tc>
                <a:extLst>
                  <a:ext uri="{0D108BD9-81ED-4DB2-BD59-A6C34878D82A}">
                    <a16:rowId xmlns:a16="http://schemas.microsoft.com/office/drawing/2014/main" val="2518447754"/>
                  </a:ext>
                </a:extLst>
              </a:tr>
              <a:tr h="272831">
                <a:tc>
                  <a:txBody>
                    <a:bodyPr/>
                    <a:lstStyle/>
                    <a:p>
                      <a:r>
                        <a:rPr lang="en-US" sz="900" b="1">
                          <a:solidFill>
                            <a:srgbClr val="4E4F51"/>
                          </a:solidFill>
                          <a:latin typeface="Avenir Next LT Pro" panose="020B0504020202020204" pitchFamily="34" charset="0"/>
                          <a:cs typeface="Arial" panose="020B0604020202020204" pitchFamily="34" charset="0"/>
                        </a:rPr>
                        <a:t>Trustee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STL Trustees Ltd.</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endParaRPr lang="en-US" sz="900">
                        <a:solidFill>
                          <a:srgbClr val="4E4F51"/>
                        </a:solidFill>
                        <a:latin typeface="Avenir Next LT Pro" panose="020B05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296049750"/>
                  </a:ext>
                </a:extLst>
              </a:tr>
              <a:tr h="272831">
                <a:tc>
                  <a:txBody>
                    <a:bodyPr/>
                    <a:lstStyle/>
                    <a:p>
                      <a:r>
                        <a:rPr lang="en-US" sz="900" b="1">
                          <a:solidFill>
                            <a:srgbClr val="4E4F51"/>
                          </a:solidFill>
                          <a:latin typeface="Avenir Next LT Pro" panose="020B0504020202020204" pitchFamily="34" charset="0"/>
                          <a:cs typeface="Arial" panose="020B0604020202020204" pitchFamily="34" charset="0"/>
                        </a:rPr>
                        <a:t>Custodian </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900">
                          <a:solidFill>
                            <a:srgbClr val="4E4F51"/>
                          </a:solidFill>
                          <a:latin typeface="Avenir Next LT Pro" panose="020B0504020202020204" pitchFamily="34" charset="0"/>
                          <a:cs typeface="Arial" panose="020B0604020202020204" pitchFamily="34" charset="0"/>
                        </a:rPr>
                        <a:t>Rand Merchant Bank</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endParaRPr lang="en-US" sz="900">
                        <a:solidFill>
                          <a:srgbClr val="4E4F51"/>
                        </a:solidFill>
                        <a:latin typeface="Avenir Next LT Pro" panose="020B05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408467678"/>
                  </a:ext>
                </a:extLst>
              </a:tr>
              <a:tr h="272831">
                <a:tc>
                  <a:txBody>
                    <a:bodyPr/>
                    <a:lstStyle/>
                    <a:p>
                      <a:r>
                        <a:rPr lang="en-US" sz="900" b="1">
                          <a:solidFill>
                            <a:srgbClr val="4E4F51"/>
                          </a:solidFill>
                          <a:latin typeface="Avenir Next LT Pro" panose="020B0504020202020204" pitchFamily="34" charset="0"/>
                          <a:cs typeface="Arial" panose="020B0604020202020204" pitchFamily="34" charset="0"/>
                        </a:rPr>
                        <a:t>Risk Profile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900">
                          <a:solidFill>
                            <a:srgbClr val="4E4F51"/>
                          </a:solidFill>
                          <a:latin typeface="Avenir Next LT Pro" panose="020B0504020202020204" pitchFamily="34" charset="0"/>
                          <a:cs typeface="Arial" panose="020B0604020202020204" pitchFamily="34" charset="0"/>
                        </a:rPr>
                        <a:t>Medium - High </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a:txBody>
                    <a:bodyPr/>
                    <a:lstStyle/>
                    <a:p>
                      <a:endParaRPr lang="en-US" sz="900">
                        <a:solidFill>
                          <a:srgbClr val="4E4F51"/>
                        </a:solidFill>
                        <a:latin typeface="Avenir Next LT Pro" panose="020B05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175472128"/>
                  </a:ext>
                </a:extLst>
              </a:tr>
              <a:tr h="272831">
                <a:tc>
                  <a:txBody>
                    <a:bodyPr/>
                    <a:lstStyle/>
                    <a:p>
                      <a:r>
                        <a:rPr lang="en-US" sz="900" b="1">
                          <a:solidFill>
                            <a:srgbClr val="4E4F51"/>
                          </a:solidFill>
                          <a:latin typeface="Avenir Next LT Pro" panose="020B0504020202020204" pitchFamily="34" charset="0"/>
                          <a:cs typeface="Arial" panose="020B0604020202020204" pitchFamily="34" charset="0"/>
                        </a:rPr>
                        <a:t>Relative Return</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900">
                          <a:solidFill>
                            <a:srgbClr val="4E4F51"/>
                          </a:solidFill>
                          <a:latin typeface="Avenir Next LT Pro" panose="020B0504020202020204" pitchFamily="34" charset="0"/>
                          <a:cs typeface="Arial" panose="020B0604020202020204" pitchFamily="34" charset="0"/>
                        </a:rPr>
                        <a:t>-0.76%</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tc hMerge="1">
                  <a:txBody>
                    <a:bodyPr/>
                    <a:lstStyle/>
                    <a:p>
                      <a:endParaRPr lang="en-US" sz="900">
                        <a:solidFill>
                          <a:srgbClr val="4E4F51"/>
                        </a:solidFill>
                        <a:latin typeface="Avenir Next LT Pro" panose="020B05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2037213618"/>
                  </a:ext>
                </a:extLst>
              </a:tr>
            </a:tbl>
          </a:graphicData>
        </a:graphic>
      </p:graphicFrame>
      <p:sp>
        <p:nvSpPr>
          <p:cNvPr id="22" name="Text Box 24">
            <a:extLst>
              <a:ext uri="{FF2B5EF4-FFF2-40B4-BE49-F238E27FC236}">
                <a16:creationId xmlns:a16="http://schemas.microsoft.com/office/drawing/2014/main" id="{A0D70437-7E38-374A-8BD9-0364BB6093A0}"/>
              </a:ext>
            </a:extLst>
          </p:cNvPr>
          <p:cNvSpPr txBox="1">
            <a:spLocks noChangeAspect="1" noEditPoints="1" noChangeArrowheads="1" noChangeShapeType="1" noTextEdit="1"/>
          </p:cNvSpPr>
          <p:nvPr/>
        </p:nvSpPr>
        <p:spPr bwMode="auto">
          <a:xfrm>
            <a:off x="462594" y="4998733"/>
            <a:ext cx="1934582" cy="282705"/>
          </a:xfrm>
          <a:prstGeom prst="rect">
            <a:avLst/>
          </a:prstGeom>
          <a:solidFill>
            <a:srgbClr val="E6DCD2"/>
          </a:solidFill>
          <a:ln>
            <a:solidFill>
              <a:srgbClr val="85705B"/>
            </a:solidFill>
          </a:ln>
        </p:spPr>
        <p:txBody>
          <a:bodyPr rot="0" vert="horz" wrap="square" lIns="0" tIns="0" rIns="0" bIns="0" anchor="ctr" anchorCtr="0" upright="1">
            <a:noAutofit/>
          </a:bodyPr>
          <a:lstStyle/>
          <a:p>
            <a:pPr marL="25400" marR="0" lvl="0" indent="0" algn="ctr" defTabSz="457200" rtl="0" eaLnBrk="1" fontAlgn="auto" latinLnBrk="0" hangingPunct="1">
              <a:lnSpc>
                <a:spcPct val="100000"/>
              </a:lnSpc>
              <a:spcBef>
                <a:spcPts val="20"/>
              </a:spcBef>
              <a:spcAft>
                <a:spcPts val="0"/>
              </a:spcAft>
              <a:buClrTx/>
              <a:buSzTx/>
              <a:buFontTx/>
              <a:buNone/>
              <a:tabLst/>
              <a:defRPr/>
            </a:pPr>
            <a:r>
              <a:rPr kumimoji="0" lang="en-GB" sz="900" b="0" i="0" u="none" strike="noStrike" kern="1200" cap="none" spc="0" normalizeH="0" baseline="0" noProof="0">
                <a:ln>
                  <a:noFill/>
                </a:ln>
                <a:solidFill>
                  <a:srgbClr val="4E4F51"/>
                </a:solidFill>
                <a:effectLst/>
                <a:uLnTx/>
                <a:uFillTx/>
                <a:latin typeface="Arial" panose="020B0604020202020204" pitchFamily="34" charset="0"/>
                <a:ea typeface="Arial" panose="020B0604020202020204" pitchFamily="34" charset="0"/>
                <a:cs typeface="Arial" panose="020B0604020202020204" pitchFamily="34" charset="0"/>
              </a:rPr>
              <a:t> FUND ASSET ALLOCATION</a:t>
            </a:r>
            <a:endParaRPr kumimoji="0" lang="en-CA" sz="900" b="0" i="0" u="none" strike="noStrike" kern="1200" cap="none" spc="0" normalizeH="0" baseline="0" noProof="0">
              <a:ln>
                <a:noFill/>
              </a:ln>
              <a:solidFill>
                <a:srgbClr val="4E4F51"/>
              </a:solidFill>
              <a:effectLst/>
              <a:uLnTx/>
              <a:uFillTx/>
              <a:latin typeface="Arial" panose="020B0604020202020204" pitchFamily="34" charset="0"/>
              <a:ea typeface="Arial" panose="020B0604020202020204" pitchFamily="34" charset="0"/>
              <a:cs typeface="Arial" panose="020B0604020202020204" pitchFamily="34" charset="0"/>
            </a:endParaRPr>
          </a:p>
        </p:txBody>
      </p:sp>
      <p:sp>
        <p:nvSpPr>
          <p:cNvPr id="25" name="Text Box 24">
            <a:extLst>
              <a:ext uri="{FF2B5EF4-FFF2-40B4-BE49-F238E27FC236}">
                <a16:creationId xmlns:a16="http://schemas.microsoft.com/office/drawing/2014/main" id="{E64EE81B-F0CC-4844-BECA-1990C340A838}"/>
              </a:ext>
            </a:extLst>
          </p:cNvPr>
          <p:cNvSpPr txBox="1">
            <a:spLocks noChangeAspect="1" noEditPoints="1" noChangeArrowheads="1" noChangeShapeType="1" noTextEdit="1"/>
          </p:cNvSpPr>
          <p:nvPr/>
        </p:nvSpPr>
        <p:spPr bwMode="auto">
          <a:xfrm>
            <a:off x="2407031" y="5006992"/>
            <a:ext cx="4146180" cy="264160"/>
          </a:xfrm>
          <a:prstGeom prst="rect">
            <a:avLst/>
          </a:prstGeom>
          <a:solidFill>
            <a:srgbClr val="E6DCD2"/>
          </a:solidFill>
          <a:ln>
            <a:solidFill>
              <a:srgbClr val="85705B"/>
            </a:solidFill>
          </a:ln>
        </p:spPr>
        <p:txBody>
          <a:bodyPr rot="0" vert="horz" wrap="square" lIns="0" tIns="0" rIns="0" bIns="0" anchor="ctr" anchorCtr="0" upright="1">
            <a:noAutofit/>
          </a:bodyPr>
          <a:lstStyle/>
          <a:p>
            <a:pPr marL="25400" marR="0" lvl="0" indent="0" algn="ctr" defTabSz="457200" rtl="0" eaLnBrk="1" fontAlgn="auto" latinLnBrk="0" hangingPunct="1">
              <a:lnSpc>
                <a:spcPct val="100000"/>
              </a:lnSpc>
              <a:spcBef>
                <a:spcPts val="20"/>
              </a:spcBef>
              <a:spcAft>
                <a:spcPts val="0"/>
              </a:spcAft>
              <a:buClrTx/>
              <a:buSzTx/>
              <a:buFontTx/>
              <a:buNone/>
              <a:tabLst/>
              <a:defRPr/>
            </a:pPr>
            <a:r>
              <a:rPr kumimoji="0" lang="en-GB" sz="900" b="0" i="0" u="none" strike="noStrike" kern="1200" cap="none" spc="0" normalizeH="0" baseline="0" noProof="0">
                <a:ln>
                  <a:noFill/>
                </a:ln>
                <a:solidFill>
                  <a:srgbClr val="4E4F51"/>
                </a:solidFill>
                <a:effectLst/>
                <a:uLnTx/>
                <a:uFillTx/>
                <a:latin typeface="Arial" panose="020B0604020202020204" pitchFamily="34" charset="0"/>
                <a:ea typeface="Arial" panose="020B0604020202020204" pitchFamily="34" charset="0"/>
                <a:cs typeface="Arial" panose="020B0604020202020204" pitchFamily="34" charset="0"/>
              </a:rPr>
              <a:t> FUND PERFORMANCE</a:t>
            </a:r>
            <a:endParaRPr kumimoji="0" lang="en-CA" sz="900" b="0" i="0" u="none" strike="noStrike" kern="1200" cap="none" spc="0" normalizeH="0" baseline="0" noProof="0">
              <a:ln>
                <a:noFill/>
              </a:ln>
              <a:solidFill>
                <a:srgbClr val="4E4F51"/>
              </a:solidFill>
              <a:effectLst/>
              <a:uLnTx/>
              <a:uFillTx/>
              <a:latin typeface="Arial" panose="020B0604020202020204" pitchFamily="34" charset="0"/>
              <a:ea typeface="Arial" panose="020B0604020202020204" pitchFamily="34" charset="0"/>
              <a:cs typeface="Arial" panose="020B0604020202020204" pitchFamily="34" charset="0"/>
            </a:endParaRPr>
          </a:p>
        </p:txBody>
      </p:sp>
      <p:grpSp>
        <p:nvGrpSpPr>
          <p:cNvPr id="6" name="Group 5">
            <a:extLst>
              <a:ext uri="{FF2B5EF4-FFF2-40B4-BE49-F238E27FC236}">
                <a16:creationId xmlns:a16="http://schemas.microsoft.com/office/drawing/2014/main" id="{7C6DE870-3343-C741-ADEE-8C34824DAEA6}"/>
              </a:ext>
            </a:extLst>
          </p:cNvPr>
          <p:cNvGrpSpPr/>
          <p:nvPr/>
        </p:nvGrpSpPr>
        <p:grpSpPr>
          <a:xfrm>
            <a:off x="406218" y="7500599"/>
            <a:ext cx="1682747" cy="246221"/>
            <a:chOff x="1330910" y="7364608"/>
            <a:chExt cx="1682747" cy="246221"/>
          </a:xfrm>
        </p:grpSpPr>
        <p:sp>
          <p:nvSpPr>
            <p:cNvPr id="37" name="TextBox 36">
              <a:extLst>
                <a:ext uri="{FF2B5EF4-FFF2-40B4-BE49-F238E27FC236}">
                  <a16:creationId xmlns:a16="http://schemas.microsoft.com/office/drawing/2014/main" id="{5FD200F4-A0BD-D446-A58D-B7169D68DC2D}"/>
                </a:ext>
              </a:extLst>
            </p:cNvPr>
            <p:cNvSpPr txBox="1"/>
            <p:nvPr/>
          </p:nvSpPr>
          <p:spPr>
            <a:xfrm>
              <a:off x="1459177" y="7364608"/>
              <a:ext cx="1554480"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E4F51"/>
                  </a:solidFill>
                  <a:effectLst/>
                  <a:uLnTx/>
                  <a:uFillTx/>
                  <a:latin typeface="Arial" panose="020B0604020202020204" pitchFamily="34" charset="0"/>
                  <a:ea typeface="+mn-ea"/>
                  <a:cs typeface="Arial" panose="020B0604020202020204" pitchFamily="34" charset="0"/>
                </a:rPr>
                <a:t>FGN Bonds</a:t>
              </a:r>
            </a:p>
          </p:txBody>
        </p:sp>
        <p:sp>
          <p:nvSpPr>
            <p:cNvPr id="9" name="Rectangle 8">
              <a:extLst>
                <a:ext uri="{FF2B5EF4-FFF2-40B4-BE49-F238E27FC236}">
                  <a16:creationId xmlns:a16="http://schemas.microsoft.com/office/drawing/2014/main" id="{3929CBDB-0A96-C34E-8CB3-432D1A9FEF31}"/>
                </a:ext>
              </a:extLst>
            </p:cNvPr>
            <p:cNvSpPr/>
            <p:nvPr/>
          </p:nvSpPr>
          <p:spPr>
            <a:xfrm>
              <a:off x="1330910" y="7414377"/>
              <a:ext cx="158400" cy="158400"/>
            </a:xfrm>
            <a:prstGeom prst="rect">
              <a:avLst/>
            </a:prstGeom>
            <a:solidFill>
              <a:srgbClr val="BAAA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5" name="Group 4">
            <a:extLst>
              <a:ext uri="{FF2B5EF4-FFF2-40B4-BE49-F238E27FC236}">
                <a16:creationId xmlns:a16="http://schemas.microsoft.com/office/drawing/2014/main" id="{E685D473-BD6C-0B43-AFFB-F749B2CB6CC6}"/>
              </a:ext>
            </a:extLst>
          </p:cNvPr>
          <p:cNvGrpSpPr/>
          <p:nvPr/>
        </p:nvGrpSpPr>
        <p:grpSpPr>
          <a:xfrm>
            <a:off x="421558" y="7140767"/>
            <a:ext cx="1682747" cy="246221"/>
            <a:chOff x="490310" y="7364609"/>
            <a:chExt cx="1682747" cy="246221"/>
          </a:xfrm>
        </p:grpSpPr>
        <p:sp>
          <p:nvSpPr>
            <p:cNvPr id="8" name="TextBox 7">
              <a:extLst>
                <a:ext uri="{FF2B5EF4-FFF2-40B4-BE49-F238E27FC236}">
                  <a16:creationId xmlns:a16="http://schemas.microsoft.com/office/drawing/2014/main" id="{9BFF69B8-E3C2-FC47-8933-909126F619ED}"/>
                </a:ext>
              </a:extLst>
            </p:cNvPr>
            <p:cNvSpPr txBox="1"/>
            <p:nvPr/>
          </p:nvSpPr>
          <p:spPr>
            <a:xfrm>
              <a:off x="618577" y="7364609"/>
              <a:ext cx="1554480"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E4F51"/>
                  </a:solidFill>
                  <a:effectLst/>
                  <a:uLnTx/>
                  <a:uFillTx/>
                  <a:latin typeface="Arial" panose="020B0604020202020204" pitchFamily="34" charset="0"/>
                  <a:ea typeface="+mn-ea"/>
                  <a:cs typeface="Arial" panose="020B0604020202020204" pitchFamily="34" charset="0"/>
                </a:rPr>
                <a:t>Short-term instruments</a:t>
              </a:r>
            </a:p>
          </p:txBody>
        </p:sp>
        <p:sp>
          <p:nvSpPr>
            <p:cNvPr id="34" name="Rectangle 33">
              <a:extLst>
                <a:ext uri="{FF2B5EF4-FFF2-40B4-BE49-F238E27FC236}">
                  <a16:creationId xmlns:a16="http://schemas.microsoft.com/office/drawing/2014/main" id="{C4BA06EC-F5CE-064B-A8B7-834FC5914C67}"/>
                </a:ext>
              </a:extLst>
            </p:cNvPr>
            <p:cNvSpPr/>
            <p:nvPr/>
          </p:nvSpPr>
          <p:spPr>
            <a:xfrm>
              <a:off x="490310" y="7406823"/>
              <a:ext cx="158400" cy="158400"/>
            </a:xfrm>
            <a:prstGeom prst="rect">
              <a:avLst/>
            </a:prstGeom>
            <a:solidFill>
              <a:srgbClr val="A12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45" name="Group 44">
            <a:extLst>
              <a:ext uri="{FF2B5EF4-FFF2-40B4-BE49-F238E27FC236}">
                <a16:creationId xmlns:a16="http://schemas.microsoft.com/office/drawing/2014/main" id="{D2F0EB7E-2519-7F4A-9E22-61AB7FB4F7A5}"/>
              </a:ext>
            </a:extLst>
          </p:cNvPr>
          <p:cNvGrpSpPr/>
          <p:nvPr/>
        </p:nvGrpSpPr>
        <p:grpSpPr>
          <a:xfrm>
            <a:off x="399684" y="7841405"/>
            <a:ext cx="1687103" cy="516188"/>
            <a:chOff x="1326554" y="7364608"/>
            <a:chExt cx="1687103" cy="516188"/>
          </a:xfrm>
        </p:grpSpPr>
        <p:sp>
          <p:nvSpPr>
            <p:cNvPr id="46" name="TextBox 45">
              <a:extLst>
                <a:ext uri="{FF2B5EF4-FFF2-40B4-BE49-F238E27FC236}">
                  <a16:creationId xmlns:a16="http://schemas.microsoft.com/office/drawing/2014/main" id="{8B533418-7C48-284A-B139-9A2A0866D882}"/>
                </a:ext>
              </a:extLst>
            </p:cNvPr>
            <p:cNvSpPr txBox="1"/>
            <p:nvPr/>
          </p:nvSpPr>
          <p:spPr>
            <a:xfrm>
              <a:off x="1459177" y="7364608"/>
              <a:ext cx="1554480"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E4F51"/>
                  </a:solidFill>
                  <a:effectLst/>
                  <a:uLnTx/>
                  <a:uFillTx/>
                  <a:latin typeface="Arial" panose="020B0604020202020204" pitchFamily="34" charset="0"/>
                  <a:ea typeface="+mn-ea"/>
                  <a:cs typeface="Arial" panose="020B0604020202020204" pitchFamily="34" charset="0"/>
                </a:rPr>
                <a:t>Cash</a:t>
              </a:r>
            </a:p>
          </p:txBody>
        </p:sp>
        <p:sp>
          <p:nvSpPr>
            <p:cNvPr id="47" name="Rectangle 46">
              <a:extLst>
                <a:ext uri="{FF2B5EF4-FFF2-40B4-BE49-F238E27FC236}">
                  <a16:creationId xmlns:a16="http://schemas.microsoft.com/office/drawing/2014/main" id="{FB672342-B1FC-F841-92AA-76E183254DCC}"/>
                </a:ext>
              </a:extLst>
            </p:cNvPr>
            <p:cNvSpPr/>
            <p:nvPr/>
          </p:nvSpPr>
          <p:spPr>
            <a:xfrm>
              <a:off x="1330910" y="7414377"/>
              <a:ext cx="158400" cy="158400"/>
            </a:xfrm>
            <a:prstGeom prst="rect">
              <a:avLst/>
            </a:prstGeom>
            <a:solidFill>
              <a:srgbClr val="CC0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TextBox 22">
              <a:extLst>
                <a:ext uri="{FF2B5EF4-FFF2-40B4-BE49-F238E27FC236}">
                  <a16:creationId xmlns:a16="http://schemas.microsoft.com/office/drawing/2014/main" id="{3F532F52-6DEC-4648-9F3A-A512CDC839EA}"/>
                </a:ext>
              </a:extLst>
            </p:cNvPr>
            <p:cNvSpPr txBox="1"/>
            <p:nvPr/>
          </p:nvSpPr>
          <p:spPr>
            <a:xfrm>
              <a:off x="1454821" y="7634575"/>
              <a:ext cx="1554480"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a:solidFill>
                    <a:srgbClr val="4E4F51"/>
                  </a:solidFill>
                  <a:latin typeface="Arial" panose="020B0604020202020204" pitchFamily="34" charset="0"/>
                  <a:cs typeface="Arial" panose="020B0604020202020204" pitchFamily="34" charset="0"/>
                </a:rPr>
                <a:t>SGN Bonds</a:t>
              </a:r>
              <a:endParaRPr kumimoji="0" lang="en-US" sz="1000" b="0" i="0" u="none" strike="noStrike" kern="1200" cap="none" spc="0" normalizeH="0" baseline="0" noProof="0">
                <a:ln>
                  <a:noFill/>
                </a:ln>
                <a:solidFill>
                  <a:srgbClr val="4E4F51"/>
                </a:solidFill>
                <a:effectLst/>
                <a:uLnTx/>
                <a:uFillTx/>
                <a:latin typeface="Arial" panose="020B0604020202020204" pitchFamily="34" charset="0"/>
                <a:ea typeface="+mn-ea"/>
                <a:cs typeface="Arial" panose="020B0604020202020204" pitchFamily="34" charset="0"/>
              </a:endParaRPr>
            </a:p>
          </p:txBody>
        </p:sp>
        <p:sp>
          <p:nvSpPr>
            <p:cNvPr id="29" name="Rectangle 28">
              <a:extLst>
                <a:ext uri="{FF2B5EF4-FFF2-40B4-BE49-F238E27FC236}">
                  <a16:creationId xmlns:a16="http://schemas.microsoft.com/office/drawing/2014/main" id="{C610096A-A9AF-4861-BFE2-BC0DF62FCC7D}"/>
                </a:ext>
              </a:extLst>
            </p:cNvPr>
            <p:cNvSpPr/>
            <p:nvPr/>
          </p:nvSpPr>
          <p:spPr>
            <a:xfrm>
              <a:off x="1326554" y="7684344"/>
              <a:ext cx="158400" cy="1584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38" name="Text Box 24">
            <a:extLst>
              <a:ext uri="{FF2B5EF4-FFF2-40B4-BE49-F238E27FC236}">
                <a16:creationId xmlns:a16="http://schemas.microsoft.com/office/drawing/2014/main" id="{0FA10CCF-913A-E649-87EB-734223E90829}"/>
              </a:ext>
            </a:extLst>
          </p:cNvPr>
          <p:cNvSpPr txBox="1">
            <a:spLocks noChangeAspect="1" noEditPoints="1" noChangeArrowheads="1" noChangeShapeType="1" noTextEdit="1"/>
          </p:cNvSpPr>
          <p:nvPr/>
        </p:nvSpPr>
        <p:spPr bwMode="auto">
          <a:xfrm>
            <a:off x="2918012" y="7382580"/>
            <a:ext cx="3548683" cy="261595"/>
          </a:xfrm>
          <a:prstGeom prst="rect">
            <a:avLst/>
          </a:prstGeom>
          <a:solidFill>
            <a:srgbClr val="E6DCD2"/>
          </a:solidFill>
          <a:ln>
            <a:solidFill>
              <a:srgbClr val="85705B"/>
            </a:solidFill>
          </a:ln>
        </p:spPr>
        <p:txBody>
          <a:bodyPr rot="0" vert="horz" wrap="square" lIns="0" tIns="0" rIns="0" bIns="0" anchor="ctr" anchorCtr="0" upright="1">
            <a:noAutofit/>
          </a:bodyPr>
          <a:lstStyle/>
          <a:p>
            <a:pPr marL="25400" marR="0" lvl="0" indent="0" algn="ctr" defTabSz="457200" rtl="0" eaLnBrk="1" fontAlgn="auto" latinLnBrk="0" hangingPunct="1">
              <a:lnSpc>
                <a:spcPct val="100000"/>
              </a:lnSpc>
              <a:spcBef>
                <a:spcPts val="20"/>
              </a:spcBef>
              <a:spcAft>
                <a:spcPts val="0"/>
              </a:spcAft>
              <a:buClrTx/>
              <a:buSzTx/>
              <a:buFontTx/>
              <a:buNone/>
              <a:tabLst/>
              <a:defRPr/>
            </a:pPr>
            <a:r>
              <a:rPr kumimoji="0" lang="en-GB" sz="900" b="0" i="0" u="none" strike="noStrike" kern="1200" cap="none" spc="0" normalizeH="0" baseline="0" noProof="0">
                <a:ln>
                  <a:noFill/>
                </a:ln>
                <a:solidFill>
                  <a:srgbClr val="4E4F51"/>
                </a:solidFill>
                <a:effectLst/>
                <a:uLnTx/>
                <a:uFillTx/>
                <a:latin typeface="Arial" panose="020B0604020202020204" pitchFamily="34" charset="0"/>
                <a:ea typeface="Arial" panose="020B0604020202020204" pitchFamily="34" charset="0"/>
                <a:cs typeface="Arial" panose="020B0604020202020204" pitchFamily="34" charset="0"/>
              </a:rPr>
              <a:t>MATURITY PROFILE</a:t>
            </a:r>
            <a:endParaRPr kumimoji="0" lang="en-CA" sz="900" b="0" i="0" u="none" strike="noStrike" kern="1200" cap="none" spc="0" normalizeH="0" baseline="0" noProof="0">
              <a:ln>
                <a:noFill/>
              </a:ln>
              <a:solidFill>
                <a:srgbClr val="4E4F51"/>
              </a:solidFill>
              <a:effectLst/>
              <a:uLnTx/>
              <a:uFillTx/>
              <a:latin typeface="Arial" panose="020B0604020202020204" pitchFamily="34" charset="0"/>
              <a:ea typeface="Arial" panose="020B0604020202020204" pitchFamily="34" charset="0"/>
              <a:cs typeface="Arial" panose="020B0604020202020204" pitchFamily="34" charset="0"/>
            </a:endParaRPr>
          </a:p>
        </p:txBody>
      </p:sp>
      <p:sp>
        <p:nvSpPr>
          <p:cNvPr id="43" name="TextBox 42">
            <a:extLst>
              <a:ext uri="{FF2B5EF4-FFF2-40B4-BE49-F238E27FC236}">
                <a16:creationId xmlns:a16="http://schemas.microsoft.com/office/drawing/2014/main" id="{F1B4CBAC-1C15-4770-B83A-A1E018C0BDD1}"/>
              </a:ext>
            </a:extLst>
          </p:cNvPr>
          <p:cNvSpPr txBox="1"/>
          <p:nvPr/>
        </p:nvSpPr>
        <p:spPr>
          <a:xfrm>
            <a:off x="356615" y="166248"/>
            <a:ext cx="54420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A41857"/>
                </a:solidFill>
                <a:effectLst/>
                <a:uLnTx/>
                <a:uFillTx/>
                <a:latin typeface="Avenir Next LT Pro" panose="020B0504020202020204" pitchFamily="34" charset="0"/>
                <a:ea typeface="+mn-ea"/>
                <a:cs typeface="+mn-cs"/>
              </a:rPr>
              <a:t>ARM FIXED INCOME FUND</a:t>
            </a:r>
            <a:endParaRPr kumimoji="0" lang="en-NG" sz="1800" b="1" i="0" u="none" strike="noStrike" kern="1200" cap="none" spc="0" normalizeH="0" baseline="0" noProof="0">
              <a:ln>
                <a:noFill/>
              </a:ln>
              <a:solidFill>
                <a:srgbClr val="A41857"/>
              </a:solidFill>
              <a:effectLst/>
              <a:uLnTx/>
              <a:uFillTx/>
              <a:latin typeface="Avenir Next LT Pro" panose="020B0504020202020204" pitchFamily="34" charset="0"/>
              <a:ea typeface="+mn-ea"/>
              <a:cs typeface="+mn-cs"/>
            </a:endParaRPr>
          </a:p>
        </p:txBody>
      </p:sp>
      <p:cxnSp>
        <p:nvCxnSpPr>
          <p:cNvPr id="52" name="Straight Connector 51">
            <a:extLst>
              <a:ext uri="{FF2B5EF4-FFF2-40B4-BE49-F238E27FC236}">
                <a16:creationId xmlns:a16="http://schemas.microsoft.com/office/drawing/2014/main" id="{BCF889E2-76C2-44F5-81C7-7CE967A7641A}"/>
              </a:ext>
            </a:extLst>
          </p:cNvPr>
          <p:cNvCxnSpPr/>
          <p:nvPr/>
        </p:nvCxnSpPr>
        <p:spPr>
          <a:xfrm>
            <a:off x="0" y="534779"/>
            <a:ext cx="4300451" cy="0"/>
          </a:xfrm>
          <a:prstGeom prst="line">
            <a:avLst/>
          </a:prstGeom>
          <a:ln w="19050">
            <a:solidFill>
              <a:srgbClr val="85705B"/>
            </a:solidFill>
          </a:ln>
        </p:spPr>
        <p:style>
          <a:lnRef idx="1">
            <a:schemeClr val="accent1"/>
          </a:lnRef>
          <a:fillRef idx="0">
            <a:schemeClr val="accent1"/>
          </a:fillRef>
          <a:effectRef idx="0">
            <a:schemeClr val="accent1"/>
          </a:effectRef>
          <a:fontRef idx="minor">
            <a:schemeClr val="tx1"/>
          </a:fontRef>
        </p:style>
      </p:cxnSp>
      <p:graphicFrame>
        <p:nvGraphicFramePr>
          <p:cNvPr id="26" name="Chart 25">
            <a:extLst>
              <a:ext uri="{FF2B5EF4-FFF2-40B4-BE49-F238E27FC236}">
                <a16:creationId xmlns:a16="http://schemas.microsoft.com/office/drawing/2014/main" id="{4CD7B09E-3F9B-4B48-87A5-15AFD811443E}"/>
              </a:ext>
            </a:extLst>
          </p:cNvPr>
          <p:cNvGraphicFramePr>
            <a:graphicFrameLocks/>
          </p:cNvGraphicFramePr>
          <p:nvPr>
            <p:extLst>
              <p:ext uri="{D42A27DB-BD31-4B8C-83A1-F6EECF244321}">
                <p14:modId xmlns:p14="http://schemas.microsoft.com/office/powerpoint/2010/main" val="3688134822"/>
              </p:ext>
            </p:extLst>
          </p:nvPr>
        </p:nvGraphicFramePr>
        <p:xfrm>
          <a:off x="85041" y="5304049"/>
          <a:ext cx="2442164" cy="190797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8" name="Table 6">
            <a:extLst>
              <a:ext uri="{FF2B5EF4-FFF2-40B4-BE49-F238E27FC236}">
                <a16:creationId xmlns:a16="http://schemas.microsoft.com/office/drawing/2014/main" id="{77F3CB9B-4492-4845-BFC6-8846FAB47A14}"/>
              </a:ext>
            </a:extLst>
          </p:cNvPr>
          <p:cNvGraphicFramePr>
            <a:graphicFrameLocks noGrp="1"/>
          </p:cNvGraphicFramePr>
          <p:nvPr>
            <p:extLst>
              <p:ext uri="{D42A27DB-BD31-4B8C-83A1-F6EECF244321}">
                <p14:modId xmlns:p14="http://schemas.microsoft.com/office/powerpoint/2010/main" val="2838442508"/>
              </p:ext>
            </p:extLst>
          </p:nvPr>
        </p:nvGraphicFramePr>
        <p:xfrm>
          <a:off x="351813" y="8575708"/>
          <a:ext cx="2175392" cy="541446"/>
        </p:xfrm>
        <a:graphic>
          <a:graphicData uri="http://schemas.openxmlformats.org/drawingml/2006/table">
            <a:tbl>
              <a:tblPr bandRow="1">
                <a:tableStyleId>{5C22544A-7EE6-4342-B048-85BDC9FD1C3A}</a:tableStyleId>
              </a:tblPr>
              <a:tblGrid>
                <a:gridCol w="1087696">
                  <a:extLst>
                    <a:ext uri="{9D8B030D-6E8A-4147-A177-3AD203B41FA5}">
                      <a16:colId xmlns:a16="http://schemas.microsoft.com/office/drawing/2014/main" val="2148992523"/>
                    </a:ext>
                  </a:extLst>
                </a:gridCol>
                <a:gridCol w="1087696">
                  <a:extLst>
                    <a:ext uri="{9D8B030D-6E8A-4147-A177-3AD203B41FA5}">
                      <a16:colId xmlns:a16="http://schemas.microsoft.com/office/drawing/2014/main" val="2127218086"/>
                    </a:ext>
                  </a:extLst>
                </a:gridCol>
              </a:tblGrid>
              <a:tr h="284245">
                <a:tc>
                  <a:txBody>
                    <a:bodyPr/>
                    <a:lstStyle/>
                    <a:p>
                      <a:r>
                        <a:rPr lang="en-US" sz="1000">
                          <a:latin typeface="Avenir Next LT Pro" panose="020B0504020202020204" pitchFamily="34" charset="77"/>
                        </a:rPr>
                        <a:t>Fund Duration</a:t>
                      </a:r>
                    </a:p>
                  </a:txBody>
                  <a:tcPr anchor="ctr">
                    <a:lnL w="12700" cap="flat" cmpd="sng" algn="ctr">
                      <a:solidFill>
                        <a:srgbClr val="846F5A"/>
                      </a:solidFill>
                      <a:prstDash val="solid"/>
                      <a:round/>
                      <a:headEnd type="none" w="med" len="med"/>
                      <a:tailEnd type="none" w="med" len="med"/>
                    </a:lnL>
                    <a:lnR w="12700" cap="flat" cmpd="sng" algn="ctr">
                      <a:solidFill>
                        <a:srgbClr val="846F5A"/>
                      </a:solidFill>
                      <a:prstDash val="solid"/>
                      <a:round/>
                      <a:headEnd type="none" w="med" len="med"/>
                      <a:tailEnd type="none" w="med" len="med"/>
                    </a:lnR>
                    <a:lnT w="12700" cap="flat" cmpd="sng" algn="ctr">
                      <a:solidFill>
                        <a:srgbClr val="846F5A"/>
                      </a:solidFill>
                      <a:prstDash val="solid"/>
                      <a:round/>
                      <a:headEnd type="none" w="med" len="med"/>
                      <a:tailEnd type="none" w="med" len="med"/>
                    </a:lnT>
                    <a:lnB w="12700" cap="flat" cmpd="sng" algn="ctr">
                      <a:solidFill>
                        <a:srgbClr val="846F5A"/>
                      </a:solidFill>
                      <a:prstDash val="solid"/>
                      <a:round/>
                      <a:headEnd type="none" w="med" len="med"/>
                      <a:tailEnd type="none" w="med" len="med"/>
                    </a:lnB>
                    <a:solidFill>
                      <a:srgbClr val="E7DCD2"/>
                    </a:solidFill>
                  </a:tcPr>
                </a:tc>
                <a:tc>
                  <a:txBody>
                    <a:bodyPr/>
                    <a:lstStyle/>
                    <a:p>
                      <a:r>
                        <a:rPr lang="en-US" sz="1000">
                          <a:latin typeface="Avenir Next LT Pro" panose="020B0504020202020204" pitchFamily="34" charset="77"/>
                        </a:rPr>
                        <a:t>1.46</a:t>
                      </a:r>
                    </a:p>
                  </a:txBody>
                  <a:tcPr anchor="ctr">
                    <a:lnL w="12700" cap="flat" cmpd="sng" algn="ctr">
                      <a:solidFill>
                        <a:srgbClr val="846F5A"/>
                      </a:solidFill>
                      <a:prstDash val="solid"/>
                      <a:round/>
                      <a:headEnd type="none" w="med" len="med"/>
                      <a:tailEnd type="none" w="med" len="med"/>
                    </a:lnL>
                    <a:lnR w="12700" cap="flat" cmpd="sng" algn="ctr">
                      <a:solidFill>
                        <a:srgbClr val="846F5A"/>
                      </a:solidFill>
                      <a:prstDash val="solid"/>
                      <a:round/>
                      <a:headEnd type="none" w="med" len="med"/>
                      <a:tailEnd type="none" w="med" len="med"/>
                    </a:lnR>
                    <a:lnT w="12700" cap="flat" cmpd="sng" algn="ctr">
                      <a:solidFill>
                        <a:srgbClr val="846F5A"/>
                      </a:solidFill>
                      <a:prstDash val="solid"/>
                      <a:round/>
                      <a:headEnd type="none" w="med" len="med"/>
                      <a:tailEnd type="none" w="med" len="med"/>
                    </a:lnT>
                    <a:lnB w="12700" cap="flat" cmpd="sng" algn="ctr">
                      <a:solidFill>
                        <a:srgbClr val="846F5A"/>
                      </a:solidFill>
                      <a:prstDash val="solid"/>
                      <a:round/>
                      <a:headEnd type="none" w="med" len="med"/>
                      <a:tailEnd type="none" w="med" len="med"/>
                    </a:lnB>
                    <a:noFill/>
                  </a:tcPr>
                </a:tc>
                <a:extLst>
                  <a:ext uri="{0D108BD9-81ED-4DB2-BD59-A6C34878D82A}">
                    <a16:rowId xmlns:a16="http://schemas.microsoft.com/office/drawing/2014/main" val="4291024113"/>
                  </a:ext>
                </a:extLst>
              </a:tr>
              <a:tr h="257201">
                <a:tc>
                  <a:txBody>
                    <a:bodyPr/>
                    <a:lstStyle/>
                    <a:p>
                      <a:r>
                        <a:rPr lang="en-US" sz="1000">
                          <a:latin typeface="Avenir Next LT Pro" panose="020B0504020202020204" pitchFamily="34" charset="77"/>
                        </a:rPr>
                        <a:t>Holding Yield</a:t>
                      </a:r>
                    </a:p>
                  </a:txBody>
                  <a:tcPr anchor="ctr">
                    <a:lnL w="12700" cap="flat" cmpd="sng" algn="ctr">
                      <a:solidFill>
                        <a:srgbClr val="846F5A"/>
                      </a:solidFill>
                      <a:prstDash val="solid"/>
                      <a:round/>
                      <a:headEnd type="none" w="med" len="med"/>
                      <a:tailEnd type="none" w="med" len="med"/>
                    </a:lnL>
                    <a:lnR w="12700" cap="flat" cmpd="sng" algn="ctr">
                      <a:solidFill>
                        <a:srgbClr val="846F5A"/>
                      </a:solidFill>
                      <a:prstDash val="solid"/>
                      <a:round/>
                      <a:headEnd type="none" w="med" len="med"/>
                      <a:tailEnd type="none" w="med" len="med"/>
                    </a:lnR>
                    <a:lnT w="12700" cap="flat" cmpd="sng" algn="ctr">
                      <a:solidFill>
                        <a:srgbClr val="846F5A"/>
                      </a:solidFill>
                      <a:prstDash val="solid"/>
                      <a:round/>
                      <a:headEnd type="none" w="med" len="med"/>
                      <a:tailEnd type="none" w="med" len="med"/>
                    </a:lnT>
                    <a:lnB w="12700" cap="flat" cmpd="sng" algn="ctr">
                      <a:solidFill>
                        <a:srgbClr val="846F5A"/>
                      </a:solidFill>
                      <a:prstDash val="solid"/>
                      <a:round/>
                      <a:headEnd type="none" w="med" len="med"/>
                      <a:tailEnd type="none" w="med" len="med"/>
                    </a:lnB>
                    <a:solidFill>
                      <a:srgbClr val="E7DCD2"/>
                    </a:solidFill>
                  </a:tcPr>
                </a:tc>
                <a:tc>
                  <a:txBody>
                    <a:bodyPr/>
                    <a:lstStyle/>
                    <a:p>
                      <a:r>
                        <a:rPr lang="en-US" sz="1000">
                          <a:latin typeface="Avenir Next LT Pro" panose="020B0504020202020204" pitchFamily="34" charset="77"/>
                        </a:rPr>
                        <a:t>7.81%</a:t>
                      </a:r>
                    </a:p>
                  </a:txBody>
                  <a:tcPr anchor="ctr">
                    <a:lnL w="12700" cap="flat" cmpd="sng" algn="ctr">
                      <a:solidFill>
                        <a:srgbClr val="846F5A"/>
                      </a:solidFill>
                      <a:prstDash val="solid"/>
                      <a:round/>
                      <a:headEnd type="none" w="med" len="med"/>
                      <a:tailEnd type="none" w="med" len="med"/>
                    </a:lnL>
                    <a:lnR w="12700" cap="flat" cmpd="sng" algn="ctr">
                      <a:solidFill>
                        <a:srgbClr val="846F5A"/>
                      </a:solidFill>
                      <a:prstDash val="solid"/>
                      <a:round/>
                      <a:headEnd type="none" w="med" len="med"/>
                      <a:tailEnd type="none" w="med" len="med"/>
                    </a:lnR>
                    <a:lnT w="12700" cap="flat" cmpd="sng" algn="ctr">
                      <a:solidFill>
                        <a:srgbClr val="846F5A"/>
                      </a:solidFill>
                      <a:prstDash val="solid"/>
                      <a:round/>
                      <a:headEnd type="none" w="med" len="med"/>
                      <a:tailEnd type="none" w="med" len="med"/>
                    </a:lnT>
                    <a:lnB w="12700" cap="flat" cmpd="sng" algn="ctr">
                      <a:solidFill>
                        <a:srgbClr val="846F5A"/>
                      </a:solidFill>
                      <a:prstDash val="solid"/>
                      <a:round/>
                      <a:headEnd type="none" w="med" len="med"/>
                      <a:tailEnd type="none" w="med" len="med"/>
                    </a:lnB>
                    <a:noFill/>
                  </a:tcPr>
                </a:tc>
                <a:extLst>
                  <a:ext uri="{0D108BD9-81ED-4DB2-BD59-A6C34878D82A}">
                    <a16:rowId xmlns:a16="http://schemas.microsoft.com/office/drawing/2014/main" val="2543337243"/>
                  </a:ext>
                </a:extLst>
              </a:tr>
            </a:tbl>
          </a:graphicData>
        </a:graphic>
      </p:graphicFrame>
      <p:graphicFrame>
        <p:nvGraphicFramePr>
          <p:cNvPr id="30" name="Chart 29">
            <a:extLst>
              <a:ext uri="{FF2B5EF4-FFF2-40B4-BE49-F238E27FC236}">
                <a16:creationId xmlns:a16="http://schemas.microsoft.com/office/drawing/2014/main" id="{00000000-0008-0000-0300-000005000000}"/>
              </a:ext>
            </a:extLst>
          </p:cNvPr>
          <p:cNvGraphicFramePr>
            <a:graphicFrameLocks/>
          </p:cNvGraphicFramePr>
          <p:nvPr>
            <p:extLst>
              <p:ext uri="{D42A27DB-BD31-4B8C-83A1-F6EECF244321}">
                <p14:modId xmlns:p14="http://schemas.microsoft.com/office/powerpoint/2010/main" val="969302255"/>
              </p:ext>
            </p:extLst>
          </p:nvPr>
        </p:nvGraphicFramePr>
        <p:xfrm>
          <a:off x="2669994" y="7879873"/>
          <a:ext cx="4202441" cy="132123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7" name="Chart 26">
            <a:extLst>
              <a:ext uri="{FF2B5EF4-FFF2-40B4-BE49-F238E27FC236}">
                <a16:creationId xmlns:a16="http://schemas.microsoft.com/office/drawing/2014/main" id="{868AEEA7-3932-B119-9EA0-FD489CDA0F97}"/>
              </a:ext>
            </a:extLst>
          </p:cNvPr>
          <p:cNvGraphicFramePr>
            <a:graphicFrameLocks/>
          </p:cNvGraphicFramePr>
          <p:nvPr>
            <p:extLst>
              <p:ext uri="{D42A27DB-BD31-4B8C-83A1-F6EECF244321}">
                <p14:modId xmlns:p14="http://schemas.microsoft.com/office/powerpoint/2010/main" val="3468559244"/>
              </p:ext>
            </p:extLst>
          </p:nvPr>
        </p:nvGraphicFramePr>
        <p:xfrm>
          <a:off x="2442593" y="5250288"/>
          <a:ext cx="4082031" cy="192331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37437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88F090A6-F2B4-154D-A3CD-5ECD422229EE}"/>
              </a:ext>
            </a:extLst>
          </p:cNvPr>
          <p:cNvSpPr/>
          <p:nvPr/>
        </p:nvSpPr>
        <p:spPr>
          <a:xfrm>
            <a:off x="373904" y="625169"/>
            <a:ext cx="6080760" cy="1453090"/>
          </a:xfrm>
          <a:prstGeom prst="rect">
            <a:avLst/>
          </a:prstGeom>
        </p:spPr>
        <p:txBody>
          <a:bodyPr wrap="square" lIns="90000" tIns="45720" rIns="91440" bIns="45720" anchor="t">
            <a:spAutoFit/>
          </a:bodyPr>
          <a:lstStyle/>
          <a:p>
            <a:pPr marL="12700" marR="0" lvl="0" indent="0" algn="l" defTabSz="457200" rtl="0" eaLnBrk="1" fontAlgn="auto" latinLnBrk="0" hangingPunct="1">
              <a:lnSpc>
                <a:spcPts val="1935"/>
              </a:lnSpc>
              <a:spcBef>
                <a:spcPts val="0"/>
              </a:spcBef>
              <a:spcAft>
                <a:spcPts val="0"/>
              </a:spcAft>
              <a:buClrTx/>
              <a:buSzTx/>
              <a:buFontTx/>
              <a:buNone/>
              <a:tabLst>
                <a:tab pos="516255" algn="l"/>
                <a:tab pos="4263390" algn="l"/>
              </a:tabLst>
              <a:defRPr/>
            </a:pPr>
            <a:r>
              <a:rPr kumimoji="0" lang="en-CA" sz="850" b="1" i="0" u="none" strike="noStrike" kern="1200" cap="none" spc="0" normalizeH="0" baseline="0" noProof="0">
                <a:ln>
                  <a:noFill/>
                </a:ln>
                <a:solidFill>
                  <a:srgbClr val="4F4F51"/>
                </a:solidFill>
                <a:effectLst/>
                <a:uLnTx/>
                <a:uFillTx/>
                <a:latin typeface="Avenir Next LT Pro"/>
                <a:ea typeface="Baskerville" panose="02020502070401020303" pitchFamily="18" charset="0"/>
                <a:cs typeface="Arial"/>
              </a:rPr>
              <a:t>FUND STRUCTURE</a:t>
            </a:r>
            <a:endParaRPr kumimoji="0" lang="en-CA" sz="850" b="1" i="0" u="none" strike="noStrike" kern="1200" cap="none" spc="0" normalizeH="0" baseline="0" noProof="0">
              <a:ln>
                <a:noFill/>
              </a:ln>
              <a:solidFill>
                <a:prstClr val="black"/>
              </a:solidFill>
              <a:effectLst/>
              <a:uLnTx/>
              <a:uFillTx/>
              <a:latin typeface="Avenir Next LT Pro"/>
              <a:ea typeface="Baskerville" panose="02020502070401020303" pitchFamily="18" charset="0"/>
              <a:cs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50" b="0" i="0" u="none" strike="noStrike" kern="1200" cap="none" spc="0" normalizeH="0" baseline="0" noProof="0">
                <a:ln>
                  <a:noFill/>
                </a:ln>
                <a:solidFill>
                  <a:srgbClr val="4E4F51"/>
                </a:solidFill>
                <a:effectLst/>
                <a:uLnTx/>
                <a:uFillTx/>
                <a:latin typeface="Avenir Next LT Pro"/>
                <a:ea typeface="+mn-ea"/>
                <a:cs typeface="Arial"/>
              </a:rPr>
              <a:t>The ARM Eurobond Fund is an open-ended fund that invests in US Dollar denominated fixed income instruments. The Fund is </a:t>
            </a:r>
            <a:r>
              <a:rPr kumimoji="0" lang="en-US" sz="850" b="0" i="0" u="none" strike="noStrike" kern="1200" cap="none" spc="0" normalizeH="0" baseline="0" noProof="0" err="1">
                <a:ln>
                  <a:noFill/>
                </a:ln>
                <a:solidFill>
                  <a:srgbClr val="4E4F51"/>
                </a:solidFill>
                <a:effectLst/>
                <a:uLnTx/>
                <a:uFillTx/>
                <a:latin typeface="Avenir Next LT Pro"/>
                <a:ea typeface="+mn-ea"/>
                <a:cs typeface="Arial"/>
              </a:rPr>
              <a:t>authorised</a:t>
            </a:r>
            <a:r>
              <a:rPr kumimoji="0" lang="en-US" sz="850" b="0" i="0" u="none" strike="noStrike" kern="1200" cap="none" spc="0" normalizeH="0" baseline="0" noProof="0">
                <a:ln>
                  <a:noFill/>
                </a:ln>
                <a:solidFill>
                  <a:srgbClr val="4E4F51"/>
                </a:solidFill>
                <a:effectLst/>
                <a:uLnTx/>
                <a:uFillTx/>
                <a:latin typeface="Avenir Next LT Pro"/>
                <a:ea typeface="+mn-ea"/>
                <a:cs typeface="Arial"/>
              </a:rPr>
              <a:t> and registered in Nigeria as a Unit Trust Scheme under Section 160 of the Investment and Securities Act 2007 and is regulated by the Securities &amp; Exchange Commission (SEC). </a:t>
            </a:r>
            <a:r>
              <a:rPr kumimoji="0" lang="en-US" sz="850" b="0" i="0" u="none" strike="noStrike" kern="1200" cap="none" spc="0" normalizeH="0" baseline="0" noProof="0">
                <a:ln>
                  <a:noFill/>
                </a:ln>
                <a:solidFill>
                  <a:srgbClr val="4E4F51"/>
                </a:solidFill>
                <a:effectLst/>
                <a:uLnTx/>
                <a:uFillTx/>
                <a:latin typeface="Avenir Next LT Pro" panose="020B0504020202020204" pitchFamily="34" charset="0"/>
                <a:ea typeface="+mn-ea"/>
                <a:cs typeface="Arial" panose="020B0604020202020204" pitchFamily="34" charset="0"/>
              </a:rPr>
              <a:t>The fund can invest a minimum of 70% and maximum of 100% in bond instruments.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CA" sz="850" b="0" i="0" u="none" strike="noStrike" kern="1200" cap="none" spc="0" normalizeH="0" baseline="0" noProof="0">
              <a:ln>
                <a:noFill/>
              </a:ln>
              <a:solidFill>
                <a:srgbClr val="4E4F51"/>
              </a:solidFill>
              <a:effectLst/>
              <a:uLnTx/>
              <a:uFillTx/>
              <a:latin typeface="Avenir Next LT Pro" panose="020B0504020202020204" pitchFamily="34" charset="0"/>
              <a:ea typeface="+mn-ea"/>
              <a:cs typeface="Arial" panose="020B0604020202020204" pitchFamily="34" charset="0"/>
            </a:endParaRPr>
          </a:p>
          <a:p>
            <a:pPr marL="0" marR="11430" lvl="0" indent="0" algn="just" defTabSz="457200" rtl="0" eaLnBrk="1" fontAlgn="auto" latinLnBrk="0" hangingPunct="1">
              <a:lnSpc>
                <a:spcPct val="105000"/>
              </a:lnSpc>
              <a:spcBef>
                <a:spcPts val="530"/>
              </a:spcBef>
              <a:spcAft>
                <a:spcPts val="0"/>
              </a:spcAft>
              <a:buClr>
                <a:srgbClr val="A31E58"/>
              </a:buClr>
              <a:buSzPts val="1000"/>
              <a:buFontTx/>
              <a:buNone/>
              <a:tabLst>
                <a:tab pos="696913" algn="l"/>
              </a:tabLst>
              <a:defRPr/>
            </a:pPr>
            <a:r>
              <a:rPr kumimoji="0" lang="en-CA" sz="850" b="1" i="0" u="none" strike="noStrike" kern="1200" cap="none" spc="0" normalizeH="0" baseline="0" noProof="0">
                <a:ln>
                  <a:noFill/>
                </a:ln>
                <a:solidFill>
                  <a:srgbClr val="4E4F51"/>
                </a:solidFill>
                <a:effectLst/>
                <a:uLnTx/>
                <a:uFillTx/>
                <a:latin typeface="Avenir Next LT Pro"/>
                <a:ea typeface="Baskerville" panose="02020502070401020303" pitchFamily="18" charset="0"/>
                <a:cs typeface="Arial"/>
              </a:rPr>
              <a:t>FUND OBJECTIVE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50" b="0" i="0" u="none" strike="noStrike" kern="1200" cap="none" spc="0" normalizeH="0" baseline="0" noProof="0">
                <a:ln>
                  <a:noFill/>
                </a:ln>
                <a:solidFill>
                  <a:srgbClr val="4E4F51"/>
                </a:solidFill>
                <a:effectLst/>
                <a:uLnTx/>
                <a:uFillTx/>
                <a:latin typeface="Avenir Next LT Pro"/>
                <a:ea typeface="+mn-ea"/>
                <a:cs typeface="Arial"/>
              </a:rPr>
              <a:t>The main objective of the fund is to help investors achieve their long -term investment goals by investing in a broad range of US Dollar denominated instruments and hereby managing local currency devaluation risk. </a:t>
            </a:r>
            <a:endParaRPr kumimoji="0" lang="en-US" sz="850" b="0" i="0" u="none" strike="noStrike" kern="1200" cap="none" spc="0" normalizeH="0" baseline="0" noProof="0">
              <a:ln>
                <a:noFill/>
              </a:ln>
              <a:solidFill>
                <a:srgbClr val="4E4F51"/>
              </a:solidFill>
              <a:effectLst/>
              <a:uLnTx/>
              <a:uFillTx/>
              <a:latin typeface="Avenir Next LT Pro" panose="020B0504020202020204" pitchFamily="34" charset="0"/>
              <a:ea typeface="+mn-ea"/>
              <a:cs typeface="Arial" panose="020B0604020202020204" pitchFamily="34" charset="0"/>
            </a:endParaRPr>
          </a:p>
        </p:txBody>
      </p:sp>
      <p:sp>
        <p:nvSpPr>
          <p:cNvPr id="15" name="Text Box 81">
            <a:extLst>
              <a:ext uri="{FF2B5EF4-FFF2-40B4-BE49-F238E27FC236}">
                <a16:creationId xmlns:a16="http://schemas.microsoft.com/office/drawing/2014/main" id="{C1E192A0-6C42-1B49-8B6A-984C7F2F673D}"/>
              </a:ext>
            </a:extLst>
          </p:cNvPr>
          <p:cNvSpPr txBox="1">
            <a:spLocks noChangeAspect="1" noEditPoints="1" noChangeArrowheads="1" noChangeShapeType="1" noTextEdit="1"/>
          </p:cNvSpPr>
          <p:nvPr/>
        </p:nvSpPr>
        <p:spPr bwMode="auto">
          <a:xfrm>
            <a:off x="0" y="2134661"/>
            <a:ext cx="1471295" cy="176530"/>
          </a:xfrm>
          <a:prstGeom prst="rect">
            <a:avLst/>
          </a:prstGeom>
          <a:solidFill>
            <a:srgbClr val="A12057"/>
          </a:solidFill>
          <a:ln w="9525">
            <a:noFill/>
            <a:miter lim="800000"/>
            <a:headEnd/>
            <a:tailEnd/>
          </a:ln>
        </p:spPr>
        <p:txBody>
          <a:bodyPr rot="0" vert="horz" wrap="square" lIns="0" tIns="0" rIns="0" bIns="0" anchor="t" anchorCtr="0" upright="1">
            <a:noAutofit/>
          </a:bodyPr>
          <a:lstStyle/>
          <a:p>
            <a:pPr marL="12700" marR="0" lvl="0" indent="0" algn="l" defTabSz="457200" rtl="0" eaLnBrk="1" fontAlgn="auto" latinLnBrk="0" hangingPunct="1">
              <a:lnSpc>
                <a:spcPct val="100000"/>
              </a:lnSpc>
              <a:spcBef>
                <a:spcPts val="100"/>
              </a:spcBef>
              <a:spcAft>
                <a:spcPts val="0"/>
              </a:spcAft>
              <a:buClrTx/>
              <a:buSzTx/>
              <a:buFontTx/>
              <a:buNone/>
              <a:tabLst>
                <a:tab pos="516255" algn="l"/>
                <a:tab pos="1458595" algn="l"/>
              </a:tabLst>
              <a:defRPr/>
            </a:pPr>
            <a:r>
              <a:rPr kumimoji="0" lang="en-CA" sz="1000" b="0" i="0" u="none" strike="noStrike" kern="1200" cap="none" spc="0" normalizeH="0" baseline="0" noProof="0">
                <a:ln>
                  <a:noFill/>
                </a:ln>
                <a:solidFill>
                  <a:prstClr val="white"/>
                </a:solidFill>
                <a:effectLst/>
                <a:uLnTx/>
                <a:uFillTx/>
                <a:latin typeface="Avenir Next LT Pro" panose="020B0504020202020204" pitchFamily="34" charset="0"/>
                <a:ea typeface="Arial" panose="020B0604020202020204" pitchFamily="34" charset="0"/>
                <a:cs typeface="+mn-cs"/>
              </a:rPr>
              <a:t> </a:t>
            </a:r>
            <a:r>
              <a:rPr kumimoji="0" lang="en-GB" sz="1000" b="0" i="0" u="none" strike="noStrike" kern="1200" cap="none" spc="0" normalizeH="0" baseline="0" noProof="0">
                <a:ln>
                  <a:noFill/>
                </a:ln>
                <a:solidFill>
                  <a:prstClr val="white"/>
                </a:solidFill>
                <a:effectLst/>
                <a:uLnTx/>
                <a:uFillTx/>
                <a:latin typeface="Avenir Next LT Pro" panose="020B0504020202020204" pitchFamily="34" charset="0"/>
                <a:ea typeface="Arial" panose="020B0604020202020204" pitchFamily="34" charset="0"/>
                <a:cs typeface="+mn-cs"/>
              </a:rPr>
              <a:t>	</a:t>
            </a:r>
            <a:r>
              <a:rPr kumimoji="0" lang="en-GB" sz="1000" b="0" i="0" u="none" strike="noStrike" kern="1200" cap="none" spc="10" normalizeH="0" baseline="0" noProof="0">
                <a:ln>
                  <a:noFill/>
                </a:ln>
                <a:solidFill>
                  <a:prstClr val="white"/>
                </a:solidFill>
                <a:effectLst/>
                <a:uLnTx/>
                <a:uFillTx/>
                <a:latin typeface="Avenir Next LT Pro" panose="020B0504020202020204" pitchFamily="34" charset="0"/>
                <a:ea typeface="Arial" panose="020B0604020202020204" pitchFamily="34" charset="0"/>
                <a:cs typeface="+mn-cs"/>
              </a:rPr>
              <a:t>KEY</a:t>
            </a:r>
            <a:r>
              <a:rPr kumimoji="0" lang="en-GB" sz="1000" b="0" i="0" u="none" strike="noStrike" kern="1200" cap="none" spc="40" normalizeH="0" baseline="0" noProof="0">
                <a:ln>
                  <a:noFill/>
                </a:ln>
                <a:solidFill>
                  <a:prstClr val="white"/>
                </a:solidFill>
                <a:effectLst/>
                <a:uLnTx/>
                <a:uFillTx/>
                <a:latin typeface="Avenir Next LT Pro" panose="020B0504020202020204" pitchFamily="34" charset="0"/>
                <a:ea typeface="Arial" panose="020B0604020202020204" pitchFamily="34" charset="0"/>
                <a:cs typeface="+mn-cs"/>
              </a:rPr>
              <a:t> </a:t>
            </a:r>
            <a:r>
              <a:rPr kumimoji="0" lang="en-GB" sz="1000" b="0" i="0" u="none" strike="noStrike" kern="1200" cap="none" spc="0" normalizeH="0" baseline="0" noProof="0">
                <a:ln>
                  <a:noFill/>
                </a:ln>
                <a:solidFill>
                  <a:prstClr val="white"/>
                </a:solidFill>
                <a:effectLst/>
                <a:uLnTx/>
                <a:uFillTx/>
                <a:latin typeface="Avenir Next LT Pro" panose="020B0504020202020204" pitchFamily="34" charset="0"/>
                <a:ea typeface="Arial" panose="020B0604020202020204" pitchFamily="34" charset="0"/>
                <a:cs typeface="+mn-cs"/>
              </a:rPr>
              <a:t>FACTS	</a:t>
            </a:r>
            <a:endParaRPr kumimoji="0" lang="en-CA" sz="1100" b="0" i="0" u="none" strike="noStrike" kern="1200" cap="none" spc="0" normalizeH="0" baseline="0" noProof="0">
              <a:ln>
                <a:noFill/>
              </a:ln>
              <a:solidFill>
                <a:prstClr val="white"/>
              </a:solidFill>
              <a:effectLst/>
              <a:uLnTx/>
              <a:uFillTx/>
              <a:latin typeface="Avenir Next LT Pro" panose="020B0504020202020204" pitchFamily="34" charset="0"/>
              <a:ea typeface="Arial" panose="020B0604020202020204" pitchFamily="34" charset="0"/>
              <a:cs typeface="+mn-cs"/>
            </a:endParaRPr>
          </a:p>
        </p:txBody>
      </p:sp>
      <p:graphicFrame>
        <p:nvGraphicFramePr>
          <p:cNvPr id="2" name="Table 2">
            <a:extLst>
              <a:ext uri="{FF2B5EF4-FFF2-40B4-BE49-F238E27FC236}">
                <a16:creationId xmlns:a16="http://schemas.microsoft.com/office/drawing/2014/main" id="{EC0A9305-4E8A-A447-94BE-28DA8015C6F7}"/>
              </a:ext>
            </a:extLst>
          </p:cNvPr>
          <p:cNvGraphicFramePr>
            <a:graphicFrameLocks noGrp="1"/>
          </p:cNvGraphicFramePr>
          <p:nvPr>
            <p:extLst>
              <p:ext uri="{D42A27DB-BD31-4B8C-83A1-F6EECF244321}">
                <p14:modId xmlns:p14="http://schemas.microsoft.com/office/powerpoint/2010/main" val="1562432933"/>
              </p:ext>
            </p:extLst>
          </p:nvPr>
        </p:nvGraphicFramePr>
        <p:xfrm>
          <a:off x="458781" y="2329915"/>
          <a:ext cx="6080760" cy="3054960"/>
        </p:xfrm>
        <a:graphic>
          <a:graphicData uri="http://schemas.openxmlformats.org/drawingml/2006/table">
            <a:tbl>
              <a:tblPr bandRow="1">
                <a:tableStyleId>{5C22544A-7EE6-4342-B048-85BDC9FD1C3A}</a:tableStyleId>
              </a:tblPr>
              <a:tblGrid>
                <a:gridCol w="1915669">
                  <a:extLst>
                    <a:ext uri="{9D8B030D-6E8A-4147-A177-3AD203B41FA5}">
                      <a16:colId xmlns:a16="http://schemas.microsoft.com/office/drawing/2014/main" val="2077025106"/>
                    </a:ext>
                  </a:extLst>
                </a:gridCol>
                <a:gridCol w="4165091">
                  <a:extLst>
                    <a:ext uri="{9D8B030D-6E8A-4147-A177-3AD203B41FA5}">
                      <a16:colId xmlns:a16="http://schemas.microsoft.com/office/drawing/2014/main" val="876641164"/>
                    </a:ext>
                  </a:extLst>
                </a:gridCol>
              </a:tblGrid>
              <a:tr h="298800">
                <a:tc>
                  <a:txBody>
                    <a:bodyPr/>
                    <a:lstStyle/>
                    <a:p>
                      <a:r>
                        <a:rPr lang="en-US" sz="900" b="1">
                          <a:solidFill>
                            <a:srgbClr val="4E4F51"/>
                          </a:solidFill>
                          <a:latin typeface="Arial" panose="020B0604020202020204" pitchFamily="34" charset="0"/>
                          <a:cs typeface="Arial" panose="020B0604020202020204" pitchFamily="34" charset="0"/>
                        </a:rPr>
                        <a:t>Launch Date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rial" panose="020B0604020202020204" pitchFamily="34" charset="0"/>
                          <a:cs typeface="Arial" panose="020B0604020202020204" pitchFamily="34" charset="0"/>
                        </a:rPr>
                        <a:t>February 2020</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4061064722"/>
                  </a:ext>
                </a:extLst>
              </a:tr>
              <a:tr h="298800">
                <a:tc>
                  <a:txBody>
                    <a:bodyPr/>
                    <a:lstStyle/>
                    <a:p>
                      <a:r>
                        <a:rPr lang="en-US" sz="900" b="1">
                          <a:solidFill>
                            <a:srgbClr val="4E4F51"/>
                          </a:solidFill>
                          <a:latin typeface="Arial" panose="020B0604020202020204" pitchFamily="34" charset="0"/>
                          <a:cs typeface="Arial" panose="020B0604020202020204" pitchFamily="34" charset="0"/>
                        </a:rPr>
                        <a:t>Size of Fund</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rial" panose="020B0604020202020204" pitchFamily="34" charset="0"/>
                          <a:cs typeface="Arial" panose="020B0604020202020204" pitchFamily="34" charset="0"/>
                        </a:rPr>
                        <a:t>$14.13 Million</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484793183"/>
                  </a:ext>
                </a:extLst>
              </a:tr>
              <a:tr h="298800">
                <a:tc>
                  <a:txBody>
                    <a:bodyPr/>
                    <a:lstStyle/>
                    <a:p>
                      <a:r>
                        <a:rPr lang="en-US" sz="900" b="1">
                          <a:solidFill>
                            <a:srgbClr val="4E4F51"/>
                          </a:solidFill>
                          <a:latin typeface="Arial" panose="020B0604020202020204" pitchFamily="34" charset="0"/>
                          <a:cs typeface="Arial" panose="020B0604020202020204" pitchFamily="34" charset="0"/>
                        </a:rPr>
                        <a:t>Initial Investment Amount</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rial" panose="020B0604020202020204" pitchFamily="34" charset="0"/>
                          <a:cs typeface="Arial" panose="020B0604020202020204" pitchFamily="34" charset="0"/>
                        </a:rPr>
                        <a:t>$1,000.00</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234272990"/>
                  </a:ext>
                </a:extLst>
              </a:tr>
              <a:tr h="298800">
                <a:tc>
                  <a:txBody>
                    <a:bodyPr/>
                    <a:lstStyle/>
                    <a:p>
                      <a:r>
                        <a:rPr lang="en-US" sz="900" b="1">
                          <a:solidFill>
                            <a:srgbClr val="4E4F51"/>
                          </a:solidFill>
                          <a:latin typeface="Arial" panose="020B0604020202020204" pitchFamily="34" charset="0"/>
                          <a:cs typeface="Arial" panose="020B0604020202020204" pitchFamily="34" charset="0"/>
                        </a:rPr>
                        <a:t>Incentive Fee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rial" panose="020B0604020202020204" pitchFamily="34" charset="0"/>
                          <a:cs typeface="Arial" panose="020B0604020202020204" pitchFamily="34" charset="0"/>
                        </a:rPr>
                        <a:t>Maximum 20% of excess returns above benchmark</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52469703"/>
                  </a:ext>
                </a:extLst>
              </a:tr>
              <a:tr h="298800">
                <a:tc>
                  <a:txBody>
                    <a:bodyPr/>
                    <a:lstStyle/>
                    <a:p>
                      <a:r>
                        <a:rPr lang="en-US" sz="900" b="1">
                          <a:solidFill>
                            <a:srgbClr val="4E4F51"/>
                          </a:solidFill>
                          <a:latin typeface="Arial" panose="020B0604020202020204" pitchFamily="34" charset="0"/>
                          <a:cs typeface="Arial" panose="020B0604020202020204" pitchFamily="34" charset="0"/>
                        </a:rPr>
                        <a:t>Management Fee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rial" panose="020B0604020202020204" pitchFamily="34" charset="0"/>
                          <a:cs typeface="Arial" panose="020B0604020202020204" pitchFamily="34" charset="0"/>
                        </a:rPr>
                        <a:t>1.5% of NAV</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2633674"/>
                  </a:ext>
                </a:extLst>
              </a:tr>
              <a:tr h="298800">
                <a:tc>
                  <a:txBody>
                    <a:bodyPr/>
                    <a:lstStyle/>
                    <a:p>
                      <a:r>
                        <a:rPr lang="en-US" sz="900" b="1">
                          <a:solidFill>
                            <a:srgbClr val="4E4F51"/>
                          </a:solidFill>
                          <a:latin typeface="Arial" panose="020B0604020202020204" pitchFamily="34" charset="0"/>
                          <a:cs typeface="Arial" panose="020B0604020202020204" pitchFamily="34" charset="0"/>
                        </a:rPr>
                        <a:t>Benchmark</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rial" panose="020B0604020202020204" pitchFamily="34" charset="0"/>
                          <a:cs typeface="Arial" panose="020B0604020202020204" pitchFamily="34" charset="0"/>
                        </a:rPr>
                        <a:t>Composite of 3-Year Nigeria Sovereign Eurobond and US Treasury Bills Yield</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2518447754"/>
                  </a:ext>
                </a:extLst>
              </a:tr>
              <a:tr h="298800">
                <a:tc>
                  <a:txBody>
                    <a:bodyPr/>
                    <a:lstStyle/>
                    <a:p>
                      <a:r>
                        <a:rPr lang="en-US" sz="900" b="1">
                          <a:solidFill>
                            <a:srgbClr val="4E4F51"/>
                          </a:solidFill>
                          <a:latin typeface="Arial" panose="020B0604020202020204" pitchFamily="34" charset="0"/>
                          <a:cs typeface="Arial" panose="020B0604020202020204" pitchFamily="34" charset="0"/>
                        </a:rPr>
                        <a:t>Trustee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rial" panose="020B0604020202020204" pitchFamily="34" charset="0"/>
                          <a:cs typeface="Arial" panose="020B0604020202020204" pitchFamily="34" charset="0"/>
                        </a:rPr>
                        <a:t>STL Trustees Ltd.</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296049750"/>
                  </a:ext>
                </a:extLst>
              </a:tr>
              <a:tr h="298800">
                <a:tc>
                  <a:txBody>
                    <a:bodyPr/>
                    <a:lstStyle/>
                    <a:p>
                      <a:r>
                        <a:rPr lang="en-US" sz="900" b="1">
                          <a:solidFill>
                            <a:srgbClr val="4E4F51"/>
                          </a:solidFill>
                          <a:latin typeface="Arial" panose="020B0604020202020204" pitchFamily="34" charset="0"/>
                          <a:cs typeface="Arial" panose="020B0604020202020204" pitchFamily="34" charset="0"/>
                        </a:rPr>
                        <a:t>Risk Profile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rial" panose="020B0604020202020204" pitchFamily="34" charset="0"/>
                          <a:cs typeface="Arial" panose="020B0604020202020204" pitchFamily="34" charset="0"/>
                        </a:rPr>
                        <a:t>Medium-High </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869939838"/>
                  </a:ext>
                </a:extLst>
              </a:tr>
              <a:tr h="298800">
                <a:tc>
                  <a:txBody>
                    <a:bodyPr/>
                    <a:lstStyle/>
                    <a:p>
                      <a:r>
                        <a:rPr lang="en-US" sz="900" b="1">
                          <a:solidFill>
                            <a:srgbClr val="4E4F51"/>
                          </a:solidFill>
                          <a:latin typeface="Avenir Next LT Pro" panose="020B0504020202020204" pitchFamily="34" charset="0"/>
                          <a:cs typeface="Arial" panose="020B0604020202020204" pitchFamily="34" charset="0"/>
                        </a:rPr>
                        <a:t>Custodian</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900">
                          <a:solidFill>
                            <a:srgbClr val="4E4F51"/>
                          </a:solidFill>
                          <a:latin typeface="Avenir Next LT Pro" panose="020B0504020202020204" pitchFamily="34" charset="0"/>
                          <a:cs typeface="Arial" panose="020B0604020202020204" pitchFamily="34" charset="0"/>
                        </a:rPr>
                        <a:t>Rand Merchant Bank</a:t>
                      </a:r>
                    </a:p>
                    <a:p>
                      <a:endParaRPr lang="en-US" sz="900">
                        <a:solidFill>
                          <a:srgbClr val="4E4F51"/>
                        </a:solidFill>
                        <a:latin typeface="Avenir Next LT Pro" panose="020B0504020202020204" pitchFamily="34" charset="0"/>
                        <a:cs typeface="Arial" panose="020B0604020202020204" pitchFamily="34" charset="0"/>
                      </a:endParaRP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1845203261"/>
                  </a:ext>
                </a:extLst>
              </a:tr>
              <a:tr h="298800">
                <a:tc>
                  <a:txBody>
                    <a:bodyPr/>
                    <a:lstStyle/>
                    <a:p>
                      <a:r>
                        <a:rPr lang="en-US" sz="900" b="1">
                          <a:solidFill>
                            <a:srgbClr val="4E4F51"/>
                          </a:solidFill>
                          <a:latin typeface="Avenir Next LT Pro" panose="020B0504020202020204" pitchFamily="34" charset="0"/>
                          <a:cs typeface="Arial" panose="020B0604020202020204" pitchFamily="34" charset="0"/>
                        </a:rPr>
                        <a:t>Relative Return</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900">
                          <a:solidFill>
                            <a:srgbClr val="4E4F51"/>
                          </a:solidFill>
                          <a:latin typeface="Avenir Next LT Pro" panose="020B0504020202020204" pitchFamily="34" charset="0"/>
                          <a:cs typeface="Arial" panose="020B0604020202020204" pitchFamily="34" charset="0"/>
                        </a:rPr>
                        <a:t>-1.92%</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466799305"/>
                  </a:ext>
                </a:extLst>
              </a:tr>
            </a:tbl>
          </a:graphicData>
        </a:graphic>
      </p:graphicFrame>
      <p:sp>
        <p:nvSpPr>
          <p:cNvPr id="22" name="Text Box 24">
            <a:extLst>
              <a:ext uri="{FF2B5EF4-FFF2-40B4-BE49-F238E27FC236}">
                <a16:creationId xmlns:a16="http://schemas.microsoft.com/office/drawing/2014/main" id="{A0D70437-7E38-374A-8BD9-0364BB6093A0}"/>
              </a:ext>
            </a:extLst>
          </p:cNvPr>
          <p:cNvSpPr txBox="1">
            <a:spLocks noChangeAspect="1" noEditPoints="1" noChangeArrowheads="1" noChangeShapeType="1" noTextEdit="1"/>
          </p:cNvSpPr>
          <p:nvPr/>
        </p:nvSpPr>
        <p:spPr bwMode="auto">
          <a:xfrm>
            <a:off x="459571" y="5405622"/>
            <a:ext cx="1872630" cy="264160"/>
          </a:xfrm>
          <a:prstGeom prst="rect">
            <a:avLst/>
          </a:prstGeom>
          <a:solidFill>
            <a:srgbClr val="E6DCD2"/>
          </a:solidFill>
          <a:ln>
            <a:solidFill>
              <a:srgbClr val="85705B"/>
            </a:solidFill>
          </a:ln>
        </p:spPr>
        <p:txBody>
          <a:bodyPr rot="0" vert="horz" wrap="square" lIns="0" tIns="0" rIns="0" bIns="0" anchor="ctr" anchorCtr="0" upright="1">
            <a:noAutofit/>
          </a:bodyPr>
          <a:lstStyle/>
          <a:p>
            <a:pPr marL="25400" marR="0" lvl="0" indent="0" algn="ctr" defTabSz="457200" rtl="0" eaLnBrk="1" fontAlgn="auto" latinLnBrk="0" hangingPunct="1">
              <a:lnSpc>
                <a:spcPct val="100000"/>
              </a:lnSpc>
              <a:spcBef>
                <a:spcPts val="20"/>
              </a:spcBef>
              <a:spcAft>
                <a:spcPts val="0"/>
              </a:spcAft>
              <a:buClrTx/>
              <a:buSzTx/>
              <a:buFontTx/>
              <a:buNone/>
              <a:tabLst/>
              <a:defRPr/>
            </a:pPr>
            <a:r>
              <a:rPr kumimoji="0" lang="en-GB" sz="900" b="1" i="0" u="none" strike="noStrike" kern="1200" cap="none" spc="0" normalizeH="0" baseline="0" noProof="0">
                <a:ln>
                  <a:noFill/>
                </a:ln>
                <a:solidFill>
                  <a:srgbClr val="4E4F51"/>
                </a:solidFill>
                <a:effectLst/>
                <a:uLnTx/>
                <a:uFillTx/>
                <a:latin typeface="Arial" panose="020B0604020202020204" pitchFamily="34" charset="0"/>
                <a:ea typeface="Arial" panose="020B0604020202020204" pitchFamily="34" charset="0"/>
                <a:cs typeface="Arial" panose="020B0604020202020204" pitchFamily="34" charset="0"/>
              </a:rPr>
              <a:t> FUND ASSET ALLOCATION</a:t>
            </a:r>
            <a:endParaRPr kumimoji="0" lang="en-CA" sz="900" b="1" i="0" u="none" strike="noStrike" kern="1200" cap="none" spc="0" normalizeH="0" baseline="0" noProof="0">
              <a:ln>
                <a:noFill/>
              </a:ln>
              <a:solidFill>
                <a:srgbClr val="4E4F51"/>
              </a:solidFill>
              <a:effectLst/>
              <a:uLnTx/>
              <a:uFillTx/>
              <a:latin typeface="Arial" panose="020B0604020202020204" pitchFamily="34" charset="0"/>
              <a:ea typeface="Arial" panose="020B0604020202020204" pitchFamily="34" charset="0"/>
              <a:cs typeface="Arial" panose="020B0604020202020204" pitchFamily="34" charset="0"/>
            </a:endParaRPr>
          </a:p>
        </p:txBody>
      </p:sp>
      <p:sp>
        <p:nvSpPr>
          <p:cNvPr id="25" name="Text Box 24">
            <a:extLst>
              <a:ext uri="{FF2B5EF4-FFF2-40B4-BE49-F238E27FC236}">
                <a16:creationId xmlns:a16="http://schemas.microsoft.com/office/drawing/2014/main" id="{E64EE81B-F0CC-4844-BECA-1990C340A838}"/>
              </a:ext>
            </a:extLst>
          </p:cNvPr>
          <p:cNvSpPr txBox="1">
            <a:spLocks noChangeAspect="1" noEditPoints="1" noChangeArrowheads="1" noChangeShapeType="1" noTextEdit="1"/>
          </p:cNvSpPr>
          <p:nvPr/>
        </p:nvSpPr>
        <p:spPr bwMode="auto">
          <a:xfrm>
            <a:off x="2351882" y="5406855"/>
            <a:ext cx="4175627" cy="264160"/>
          </a:xfrm>
          <a:prstGeom prst="rect">
            <a:avLst/>
          </a:prstGeom>
          <a:solidFill>
            <a:srgbClr val="E6DCD2"/>
          </a:solidFill>
          <a:ln>
            <a:solidFill>
              <a:srgbClr val="85705B"/>
            </a:solidFill>
          </a:ln>
        </p:spPr>
        <p:txBody>
          <a:bodyPr rot="0" vert="horz" wrap="square" lIns="0" tIns="0" rIns="0" bIns="0" anchor="ctr" anchorCtr="0" upright="1">
            <a:noAutofit/>
          </a:bodyPr>
          <a:lstStyle/>
          <a:p>
            <a:pPr marL="25400" marR="0" lvl="0" indent="0" algn="ctr" defTabSz="457200" rtl="0" eaLnBrk="1" fontAlgn="auto" latinLnBrk="0" hangingPunct="1">
              <a:lnSpc>
                <a:spcPct val="100000"/>
              </a:lnSpc>
              <a:spcBef>
                <a:spcPts val="20"/>
              </a:spcBef>
              <a:spcAft>
                <a:spcPts val="0"/>
              </a:spcAft>
              <a:buClrTx/>
              <a:buSzTx/>
              <a:buFontTx/>
              <a:buNone/>
              <a:tabLst/>
              <a:defRPr/>
            </a:pPr>
            <a:r>
              <a:rPr kumimoji="0" lang="en-GB" sz="900" b="1" i="0" u="none" strike="noStrike" kern="1200" cap="none" spc="0" normalizeH="0" baseline="0" noProof="0">
                <a:ln>
                  <a:noFill/>
                </a:ln>
                <a:solidFill>
                  <a:srgbClr val="4E4F51"/>
                </a:solidFill>
                <a:effectLst/>
                <a:uLnTx/>
                <a:uFillTx/>
                <a:latin typeface="Arial" panose="020B0604020202020204" pitchFamily="34" charset="0"/>
                <a:ea typeface="Arial" panose="020B0604020202020204" pitchFamily="34" charset="0"/>
                <a:cs typeface="Arial" panose="020B0604020202020204" pitchFamily="34" charset="0"/>
              </a:rPr>
              <a:t> FUND PERFORMANCE</a:t>
            </a:r>
            <a:endParaRPr kumimoji="0" lang="en-CA" sz="900" b="1" i="0" u="none" strike="noStrike" kern="1200" cap="none" spc="0" normalizeH="0" baseline="0" noProof="0">
              <a:ln>
                <a:noFill/>
              </a:ln>
              <a:solidFill>
                <a:srgbClr val="4E4F51"/>
              </a:solidFill>
              <a:effectLst/>
              <a:uLnTx/>
              <a:uFillTx/>
              <a:latin typeface="Arial" panose="020B0604020202020204" pitchFamily="34" charset="0"/>
              <a:ea typeface="Arial" panose="020B0604020202020204" pitchFamily="34" charset="0"/>
              <a:cs typeface="Arial" panose="020B0604020202020204" pitchFamily="34" charset="0"/>
            </a:endParaRPr>
          </a:p>
        </p:txBody>
      </p:sp>
      <p:grpSp>
        <p:nvGrpSpPr>
          <p:cNvPr id="6" name="Group 5">
            <a:extLst>
              <a:ext uri="{FF2B5EF4-FFF2-40B4-BE49-F238E27FC236}">
                <a16:creationId xmlns:a16="http://schemas.microsoft.com/office/drawing/2014/main" id="{7C6DE870-3343-C741-ADEE-8C34824DAEA6}"/>
              </a:ext>
            </a:extLst>
          </p:cNvPr>
          <p:cNvGrpSpPr/>
          <p:nvPr/>
        </p:nvGrpSpPr>
        <p:grpSpPr>
          <a:xfrm>
            <a:off x="356488" y="7824903"/>
            <a:ext cx="1682747" cy="246221"/>
            <a:chOff x="1330910" y="7364608"/>
            <a:chExt cx="1682747" cy="246221"/>
          </a:xfrm>
        </p:grpSpPr>
        <p:sp>
          <p:nvSpPr>
            <p:cNvPr id="37" name="TextBox 36">
              <a:extLst>
                <a:ext uri="{FF2B5EF4-FFF2-40B4-BE49-F238E27FC236}">
                  <a16:creationId xmlns:a16="http://schemas.microsoft.com/office/drawing/2014/main" id="{5FD200F4-A0BD-D446-A58D-B7169D68DC2D}"/>
                </a:ext>
              </a:extLst>
            </p:cNvPr>
            <p:cNvSpPr txBox="1"/>
            <p:nvPr/>
          </p:nvSpPr>
          <p:spPr>
            <a:xfrm>
              <a:off x="1459177" y="7364608"/>
              <a:ext cx="1554480"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E4F51"/>
                  </a:solidFill>
                  <a:effectLst/>
                  <a:uLnTx/>
                  <a:uFillTx/>
                  <a:latin typeface="Arial" panose="020B0604020202020204" pitchFamily="34" charset="0"/>
                  <a:ea typeface="+mn-ea"/>
                  <a:cs typeface="Arial" panose="020B0604020202020204" pitchFamily="34" charset="0"/>
                </a:rPr>
                <a:t>Corporate Eurobonds</a:t>
              </a:r>
            </a:p>
          </p:txBody>
        </p:sp>
        <p:sp>
          <p:nvSpPr>
            <p:cNvPr id="9" name="Rectangle 8">
              <a:extLst>
                <a:ext uri="{FF2B5EF4-FFF2-40B4-BE49-F238E27FC236}">
                  <a16:creationId xmlns:a16="http://schemas.microsoft.com/office/drawing/2014/main" id="{3929CBDB-0A96-C34E-8CB3-432D1A9FEF31}"/>
                </a:ext>
              </a:extLst>
            </p:cNvPr>
            <p:cNvSpPr/>
            <p:nvPr/>
          </p:nvSpPr>
          <p:spPr>
            <a:xfrm>
              <a:off x="1330910" y="7414377"/>
              <a:ext cx="158400" cy="158400"/>
            </a:xfrm>
            <a:prstGeom prst="rect">
              <a:avLst/>
            </a:prstGeom>
            <a:solidFill>
              <a:srgbClr val="BAAA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5" name="Group 4">
            <a:extLst>
              <a:ext uri="{FF2B5EF4-FFF2-40B4-BE49-F238E27FC236}">
                <a16:creationId xmlns:a16="http://schemas.microsoft.com/office/drawing/2014/main" id="{E685D473-BD6C-0B43-AFFB-F749B2CB6CC6}"/>
              </a:ext>
            </a:extLst>
          </p:cNvPr>
          <p:cNvGrpSpPr/>
          <p:nvPr/>
        </p:nvGrpSpPr>
        <p:grpSpPr>
          <a:xfrm>
            <a:off x="356488" y="7572049"/>
            <a:ext cx="1682747" cy="246221"/>
            <a:chOff x="490310" y="7364608"/>
            <a:chExt cx="1682747" cy="246221"/>
          </a:xfrm>
        </p:grpSpPr>
        <p:sp>
          <p:nvSpPr>
            <p:cNvPr id="8" name="TextBox 7">
              <a:extLst>
                <a:ext uri="{FF2B5EF4-FFF2-40B4-BE49-F238E27FC236}">
                  <a16:creationId xmlns:a16="http://schemas.microsoft.com/office/drawing/2014/main" id="{9BFF69B8-E3C2-FC47-8933-909126F619ED}"/>
                </a:ext>
              </a:extLst>
            </p:cNvPr>
            <p:cNvSpPr txBox="1"/>
            <p:nvPr/>
          </p:nvSpPr>
          <p:spPr>
            <a:xfrm>
              <a:off x="618577" y="7364608"/>
              <a:ext cx="1554480"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E4F51"/>
                  </a:solidFill>
                  <a:effectLst/>
                  <a:uLnTx/>
                  <a:uFillTx/>
                  <a:latin typeface="Arial" panose="020B0604020202020204" pitchFamily="34" charset="0"/>
                  <a:ea typeface="+mn-ea"/>
                  <a:cs typeface="Arial" panose="020B0604020202020204" pitchFamily="34" charset="0"/>
                </a:rPr>
                <a:t>FGN Eurobonds</a:t>
              </a:r>
            </a:p>
          </p:txBody>
        </p:sp>
        <p:sp>
          <p:nvSpPr>
            <p:cNvPr id="34" name="Rectangle 33">
              <a:extLst>
                <a:ext uri="{FF2B5EF4-FFF2-40B4-BE49-F238E27FC236}">
                  <a16:creationId xmlns:a16="http://schemas.microsoft.com/office/drawing/2014/main" id="{C4BA06EC-F5CE-064B-A8B7-834FC5914C67}"/>
                </a:ext>
              </a:extLst>
            </p:cNvPr>
            <p:cNvSpPr/>
            <p:nvPr/>
          </p:nvSpPr>
          <p:spPr>
            <a:xfrm>
              <a:off x="490310" y="7406823"/>
              <a:ext cx="158400" cy="158400"/>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45" name="Group 44">
            <a:extLst>
              <a:ext uri="{FF2B5EF4-FFF2-40B4-BE49-F238E27FC236}">
                <a16:creationId xmlns:a16="http://schemas.microsoft.com/office/drawing/2014/main" id="{D2F0EB7E-2519-7F4A-9E22-61AB7FB4F7A5}"/>
              </a:ext>
            </a:extLst>
          </p:cNvPr>
          <p:cNvGrpSpPr/>
          <p:nvPr/>
        </p:nvGrpSpPr>
        <p:grpSpPr>
          <a:xfrm>
            <a:off x="356488" y="8340991"/>
            <a:ext cx="1682747" cy="246221"/>
            <a:chOff x="1330910" y="7364608"/>
            <a:chExt cx="1682747" cy="246221"/>
          </a:xfrm>
        </p:grpSpPr>
        <p:sp>
          <p:nvSpPr>
            <p:cNvPr id="46" name="TextBox 45">
              <a:extLst>
                <a:ext uri="{FF2B5EF4-FFF2-40B4-BE49-F238E27FC236}">
                  <a16:creationId xmlns:a16="http://schemas.microsoft.com/office/drawing/2014/main" id="{8B533418-7C48-284A-B139-9A2A0866D882}"/>
                </a:ext>
              </a:extLst>
            </p:cNvPr>
            <p:cNvSpPr txBox="1"/>
            <p:nvPr/>
          </p:nvSpPr>
          <p:spPr>
            <a:xfrm>
              <a:off x="1459177" y="7364608"/>
              <a:ext cx="1554480"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E4F51"/>
                  </a:solidFill>
                  <a:effectLst/>
                  <a:uLnTx/>
                  <a:uFillTx/>
                  <a:latin typeface="Arial" panose="020B0604020202020204" pitchFamily="34" charset="0"/>
                  <a:ea typeface="+mn-ea"/>
                  <a:cs typeface="Arial" panose="020B0604020202020204" pitchFamily="34" charset="0"/>
                </a:rPr>
                <a:t>Cash</a:t>
              </a:r>
            </a:p>
          </p:txBody>
        </p:sp>
        <p:sp>
          <p:nvSpPr>
            <p:cNvPr id="47" name="Rectangle 46">
              <a:extLst>
                <a:ext uri="{FF2B5EF4-FFF2-40B4-BE49-F238E27FC236}">
                  <a16:creationId xmlns:a16="http://schemas.microsoft.com/office/drawing/2014/main" id="{FB672342-B1FC-F841-92AA-76E183254DCC}"/>
                </a:ext>
              </a:extLst>
            </p:cNvPr>
            <p:cNvSpPr/>
            <p:nvPr/>
          </p:nvSpPr>
          <p:spPr>
            <a:xfrm>
              <a:off x="1330910" y="7414377"/>
              <a:ext cx="158400" cy="158400"/>
            </a:xfrm>
            <a:prstGeom prst="rect">
              <a:avLst/>
            </a:prstGeom>
            <a:solidFill>
              <a:srgbClr val="CC0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48" name="Group 47">
            <a:extLst>
              <a:ext uri="{FF2B5EF4-FFF2-40B4-BE49-F238E27FC236}">
                <a16:creationId xmlns:a16="http://schemas.microsoft.com/office/drawing/2014/main" id="{DB6E85E2-7275-A74A-90FA-316786B4B2BB}"/>
              </a:ext>
            </a:extLst>
          </p:cNvPr>
          <p:cNvGrpSpPr/>
          <p:nvPr/>
        </p:nvGrpSpPr>
        <p:grpSpPr>
          <a:xfrm>
            <a:off x="356488" y="8100106"/>
            <a:ext cx="1682747" cy="246221"/>
            <a:chOff x="490310" y="7364608"/>
            <a:chExt cx="1682747" cy="246221"/>
          </a:xfrm>
        </p:grpSpPr>
        <p:sp>
          <p:nvSpPr>
            <p:cNvPr id="49" name="TextBox 48">
              <a:extLst>
                <a:ext uri="{FF2B5EF4-FFF2-40B4-BE49-F238E27FC236}">
                  <a16:creationId xmlns:a16="http://schemas.microsoft.com/office/drawing/2014/main" id="{9F68CB31-5521-E241-9032-F80E651F7AE1}"/>
                </a:ext>
              </a:extLst>
            </p:cNvPr>
            <p:cNvSpPr txBox="1"/>
            <p:nvPr/>
          </p:nvSpPr>
          <p:spPr>
            <a:xfrm>
              <a:off x="618577" y="7364608"/>
              <a:ext cx="1554480"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E4F51"/>
                  </a:solidFill>
                  <a:effectLst/>
                  <a:uLnTx/>
                  <a:uFillTx/>
                  <a:latin typeface="Arial" panose="020B0604020202020204" pitchFamily="34" charset="0"/>
                  <a:ea typeface="+mn-ea"/>
                  <a:cs typeface="Arial" panose="020B0604020202020204" pitchFamily="34" charset="0"/>
                </a:rPr>
                <a:t>Short-term Instruments</a:t>
              </a:r>
            </a:p>
          </p:txBody>
        </p:sp>
        <p:sp>
          <p:nvSpPr>
            <p:cNvPr id="50" name="Rectangle 49">
              <a:extLst>
                <a:ext uri="{FF2B5EF4-FFF2-40B4-BE49-F238E27FC236}">
                  <a16:creationId xmlns:a16="http://schemas.microsoft.com/office/drawing/2014/main" id="{D95E39E0-F6B2-D546-8095-A9C9FA63C59D}"/>
                </a:ext>
              </a:extLst>
            </p:cNvPr>
            <p:cNvSpPr/>
            <p:nvPr/>
          </p:nvSpPr>
          <p:spPr>
            <a:xfrm>
              <a:off x="490310" y="7406823"/>
              <a:ext cx="158400" cy="158400"/>
            </a:xfrm>
            <a:prstGeom prst="rect">
              <a:avLst/>
            </a:prstGeom>
            <a:solidFill>
              <a:srgbClr val="A200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40" name="Text Box 24">
            <a:extLst>
              <a:ext uri="{FF2B5EF4-FFF2-40B4-BE49-F238E27FC236}">
                <a16:creationId xmlns:a16="http://schemas.microsoft.com/office/drawing/2014/main" id="{B519D088-4C8E-2047-A862-DDB475610C3F}"/>
              </a:ext>
            </a:extLst>
          </p:cNvPr>
          <p:cNvSpPr txBox="1">
            <a:spLocks noChangeAspect="1" noEditPoints="1" noChangeArrowheads="1" noChangeShapeType="1" noTextEdit="1"/>
          </p:cNvSpPr>
          <p:nvPr/>
        </p:nvSpPr>
        <p:spPr bwMode="auto">
          <a:xfrm>
            <a:off x="2837913" y="7519278"/>
            <a:ext cx="3701628" cy="264160"/>
          </a:xfrm>
          <a:prstGeom prst="rect">
            <a:avLst/>
          </a:prstGeom>
          <a:solidFill>
            <a:srgbClr val="E6DCD2"/>
          </a:solidFill>
          <a:ln>
            <a:solidFill>
              <a:srgbClr val="85705B"/>
            </a:solidFill>
          </a:ln>
        </p:spPr>
        <p:txBody>
          <a:bodyPr rot="0" vert="horz" wrap="square" lIns="0" tIns="0" rIns="0" bIns="0" anchor="ctr" anchorCtr="0" upright="1">
            <a:noAutofit/>
          </a:bodyPr>
          <a:lstStyle/>
          <a:p>
            <a:pPr marL="25400" marR="0" lvl="0" indent="0" algn="ctr" defTabSz="457200" rtl="0" eaLnBrk="1" fontAlgn="auto" latinLnBrk="0" hangingPunct="1">
              <a:lnSpc>
                <a:spcPct val="100000"/>
              </a:lnSpc>
              <a:spcBef>
                <a:spcPts val="20"/>
              </a:spcBef>
              <a:spcAft>
                <a:spcPts val="0"/>
              </a:spcAft>
              <a:buClrTx/>
              <a:buSzTx/>
              <a:buFontTx/>
              <a:buNone/>
              <a:tabLst/>
              <a:defRPr/>
            </a:pPr>
            <a:r>
              <a:rPr kumimoji="0" lang="en-GB" sz="900" b="0" i="0" u="none" strike="noStrike" kern="1200" cap="none" spc="0" normalizeH="0" baseline="0" noProof="0">
                <a:ln>
                  <a:noFill/>
                </a:ln>
                <a:solidFill>
                  <a:srgbClr val="4E4F51"/>
                </a:solidFill>
                <a:effectLst/>
                <a:uLnTx/>
                <a:uFillTx/>
                <a:latin typeface="Arial" panose="020B0604020202020204" pitchFamily="34" charset="0"/>
                <a:ea typeface="Arial" panose="020B0604020202020204" pitchFamily="34" charset="0"/>
                <a:cs typeface="Arial" panose="020B0604020202020204" pitchFamily="34" charset="0"/>
              </a:rPr>
              <a:t>MATURITY PROFILE</a:t>
            </a:r>
            <a:endParaRPr kumimoji="0" lang="en-CA" sz="900" b="0" i="0" u="none" strike="noStrike" kern="1200" cap="none" spc="0" normalizeH="0" baseline="0" noProof="0">
              <a:ln>
                <a:noFill/>
              </a:ln>
              <a:solidFill>
                <a:srgbClr val="4E4F51"/>
              </a:solidFill>
              <a:effectLst/>
              <a:uLnTx/>
              <a:uFillTx/>
              <a:latin typeface="Arial" panose="020B0604020202020204" pitchFamily="34" charset="0"/>
              <a:ea typeface="Arial" panose="020B0604020202020204" pitchFamily="34" charset="0"/>
              <a:cs typeface="Arial" panose="020B0604020202020204" pitchFamily="34" charset="0"/>
            </a:endParaRPr>
          </a:p>
        </p:txBody>
      </p:sp>
      <p:sp>
        <p:nvSpPr>
          <p:cNvPr id="51" name="TextBox 50">
            <a:extLst>
              <a:ext uri="{FF2B5EF4-FFF2-40B4-BE49-F238E27FC236}">
                <a16:creationId xmlns:a16="http://schemas.microsoft.com/office/drawing/2014/main" id="{81875880-5637-438D-B4C8-4C5FD9B7A03D}"/>
              </a:ext>
            </a:extLst>
          </p:cNvPr>
          <p:cNvSpPr txBox="1"/>
          <p:nvPr/>
        </p:nvSpPr>
        <p:spPr>
          <a:xfrm>
            <a:off x="356615" y="166248"/>
            <a:ext cx="54420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A41857"/>
                </a:solidFill>
                <a:effectLst/>
                <a:uLnTx/>
                <a:uFillTx/>
                <a:latin typeface="Avenir Next LT Pro" panose="020B0504020202020204" pitchFamily="34" charset="0"/>
                <a:ea typeface="+mn-ea"/>
                <a:cs typeface="+mn-cs"/>
              </a:rPr>
              <a:t>ARM EUROBOND FUND</a:t>
            </a:r>
            <a:endParaRPr kumimoji="0" lang="en-NG" sz="1800" b="1" i="0" u="none" strike="noStrike" kern="1200" cap="none" spc="0" normalizeH="0" baseline="0" noProof="0">
              <a:ln>
                <a:noFill/>
              </a:ln>
              <a:solidFill>
                <a:srgbClr val="A41857"/>
              </a:solidFill>
              <a:effectLst/>
              <a:uLnTx/>
              <a:uFillTx/>
              <a:latin typeface="Avenir Next LT Pro" panose="020B0504020202020204" pitchFamily="34" charset="0"/>
              <a:ea typeface="+mn-ea"/>
              <a:cs typeface="+mn-cs"/>
            </a:endParaRPr>
          </a:p>
        </p:txBody>
      </p:sp>
      <p:cxnSp>
        <p:nvCxnSpPr>
          <p:cNvPr id="52" name="Straight Connector 51">
            <a:extLst>
              <a:ext uri="{FF2B5EF4-FFF2-40B4-BE49-F238E27FC236}">
                <a16:creationId xmlns:a16="http://schemas.microsoft.com/office/drawing/2014/main" id="{3EA2EA92-0F88-4C15-807C-9C0C1C18338F}"/>
              </a:ext>
            </a:extLst>
          </p:cNvPr>
          <p:cNvCxnSpPr/>
          <p:nvPr/>
        </p:nvCxnSpPr>
        <p:spPr>
          <a:xfrm>
            <a:off x="0" y="534779"/>
            <a:ext cx="4300451" cy="0"/>
          </a:xfrm>
          <a:prstGeom prst="line">
            <a:avLst/>
          </a:prstGeom>
          <a:ln w="19050">
            <a:solidFill>
              <a:srgbClr val="85705B"/>
            </a:solidFill>
          </a:ln>
        </p:spPr>
        <p:style>
          <a:lnRef idx="1">
            <a:schemeClr val="accent1"/>
          </a:lnRef>
          <a:fillRef idx="0">
            <a:schemeClr val="accent1"/>
          </a:fillRef>
          <a:effectRef idx="0">
            <a:schemeClr val="accent1"/>
          </a:effectRef>
          <a:fontRef idx="minor">
            <a:schemeClr val="tx1"/>
          </a:fontRef>
        </p:style>
      </p:cxnSp>
      <p:graphicFrame>
        <p:nvGraphicFramePr>
          <p:cNvPr id="26" name="Chart 25">
            <a:extLst>
              <a:ext uri="{FF2B5EF4-FFF2-40B4-BE49-F238E27FC236}">
                <a16:creationId xmlns:a16="http://schemas.microsoft.com/office/drawing/2014/main" id="{BC0946FF-FD9C-4106-ADF9-E75DD6F9537E}"/>
              </a:ext>
            </a:extLst>
          </p:cNvPr>
          <p:cNvGraphicFramePr>
            <a:graphicFrameLocks/>
          </p:cNvGraphicFramePr>
          <p:nvPr>
            <p:extLst>
              <p:ext uri="{D42A27DB-BD31-4B8C-83A1-F6EECF244321}">
                <p14:modId xmlns:p14="http://schemas.microsoft.com/office/powerpoint/2010/main" val="3024818161"/>
              </p:ext>
            </p:extLst>
          </p:nvPr>
        </p:nvGraphicFramePr>
        <p:xfrm>
          <a:off x="87696" y="5723109"/>
          <a:ext cx="2453451" cy="178412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1" name="Table 6">
            <a:extLst>
              <a:ext uri="{FF2B5EF4-FFF2-40B4-BE49-F238E27FC236}">
                <a16:creationId xmlns:a16="http://schemas.microsoft.com/office/drawing/2014/main" id="{AB995288-89F7-4304-A6A0-17521056E5E2}"/>
              </a:ext>
            </a:extLst>
          </p:cNvPr>
          <p:cNvGraphicFramePr>
            <a:graphicFrameLocks noGrp="1"/>
          </p:cNvGraphicFramePr>
          <p:nvPr>
            <p:extLst>
              <p:ext uri="{D42A27DB-BD31-4B8C-83A1-F6EECF244321}">
                <p14:modId xmlns:p14="http://schemas.microsoft.com/office/powerpoint/2010/main" val="3754808282"/>
              </p:ext>
            </p:extLst>
          </p:nvPr>
        </p:nvGraphicFramePr>
        <p:xfrm>
          <a:off x="318667" y="8679989"/>
          <a:ext cx="2156468" cy="532750"/>
        </p:xfrm>
        <a:graphic>
          <a:graphicData uri="http://schemas.openxmlformats.org/drawingml/2006/table">
            <a:tbl>
              <a:tblPr bandRow="1">
                <a:tableStyleId>{5C22544A-7EE6-4342-B048-85BDC9FD1C3A}</a:tableStyleId>
              </a:tblPr>
              <a:tblGrid>
                <a:gridCol w="1078234">
                  <a:extLst>
                    <a:ext uri="{9D8B030D-6E8A-4147-A177-3AD203B41FA5}">
                      <a16:colId xmlns:a16="http://schemas.microsoft.com/office/drawing/2014/main" val="2148992523"/>
                    </a:ext>
                  </a:extLst>
                </a:gridCol>
                <a:gridCol w="1078234">
                  <a:extLst>
                    <a:ext uri="{9D8B030D-6E8A-4147-A177-3AD203B41FA5}">
                      <a16:colId xmlns:a16="http://schemas.microsoft.com/office/drawing/2014/main" val="2127218086"/>
                    </a:ext>
                  </a:extLst>
                </a:gridCol>
              </a:tblGrid>
              <a:tr h="288910">
                <a:tc>
                  <a:txBody>
                    <a:bodyPr/>
                    <a:lstStyle/>
                    <a:p>
                      <a:r>
                        <a:rPr lang="en-US" sz="1000">
                          <a:latin typeface="Avenir Next LT Pro" panose="020B0504020202020204" pitchFamily="34" charset="77"/>
                        </a:rPr>
                        <a:t>Fund Duration</a:t>
                      </a:r>
                    </a:p>
                  </a:txBody>
                  <a:tcPr anchor="ctr">
                    <a:lnL w="12700" cap="flat" cmpd="sng" algn="ctr">
                      <a:solidFill>
                        <a:srgbClr val="846F5A"/>
                      </a:solidFill>
                      <a:prstDash val="solid"/>
                      <a:round/>
                      <a:headEnd type="none" w="med" len="med"/>
                      <a:tailEnd type="none" w="med" len="med"/>
                    </a:lnL>
                    <a:lnR w="12700" cap="flat" cmpd="sng" algn="ctr">
                      <a:solidFill>
                        <a:srgbClr val="846F5A"/>
                      </a:solidFill>
                      <a:prstDash val="solid"/>
                      <a:round/>
                      <a:headEnd type="none" w="med" len="med"/>
                      <a:tailEnd type="none" w="med" len="med"/>
                    </a:lnR>
                    <a:lnT w="12700" cap="flat" cmpd="sng" algn="ctr">
                      <a:solidFill>
                        <a:srgbClr val="846F5A"/>
                      </a:solidFill>
                      <a:prstDash val="solid"/>
                      <a:round/>
                      <a:headEnd type="none" w="med" len="med"/>
                      <a:tailEnd type="none" w="med" len="med"/>
                    </a:lnT>
                    <a:lnB w="12700" cap="flat" cmpd="sng" algn="ctr">
                      <a:solidFill>
                        <a:srgbClr val="846F5A"/>
                      </a:solidFill>
                      <a:prstDash val="solid"/>
                      <a:round/>
                      <a:headEnd type="none" w="med" len="med"/>
                      <a:tailEnd type="none" w="med" len="med"/>
                    </a:lnB>
                    <a:solidFill>
                      <a:srgbClr val="E7DCD2"/>
                    </a:solidFill>
                  </a:tcPr>
                </a:tc>
                <a:tc>
                  <a:txBody>
                    <a:bodyPr/>
                    <a:lstStyle/>
                    <a:p>
                      <a:pPr algn="ctr"/>
                      <a:r>
                        <a:rPr lang="en-US" sz="1000">
                          <a:latin typeface="Avenir Next LT Pro" panose="020B0504020202020204" pitchFamily="34" charset="77"/>
                        </a:rPr>
                        <a:t>2.63</a:t>
                      </a:r>
                    </a:p>
                  </a:txBody>
                  <a:tcPr anchor="ctr">
                    <a:lnL w="12700" cap="flat" cmpd="sng" algn="ctr">
                      <a:solidFill>
                        <a:srgbClr val="846F5A"/>
                      </a:solidFill>
                      <a:prstDash val="solid"/>
                      <a:round/>
                      <a:headEnd type="none" w="med" len="med"/>
                      <a:tailEnd type="none" w="med" len="med"/>
                    </a:lnL>
                    <a:lnR w="12700" cap="flat" cmpd="sng" algn="ctr">
                      <a:solidFill>
                        <a:srgbClr val="846F5A"/>
                      </a:solidFill>
                      <a:prstDash val="solid"/>
                      <a:round/>
                      <a:headEnd type="none" w="med" len="med"/>
                      <a:tailEnd type="none" w="med" len="med"/>
                    </a:lnR>
                    <a:lnT w="12700" cap="flat" cmpd="sng" algn="ctr">
                      <a:solidFill>
                        <a:srgbClr val="846F5A"/>
                      </a:solidFill>
                      <a:prstDash val="solid"/>
                      <a:round/>
                      <a:headEnd type="none" w="med" len="med"/>
                      <a:tailEnd type="none" w="med" len="med"/>
                    </a:lnT>
                    <a:lnB w="12700" cap="flat" cmpd="sng" algn="ctr">
                      <a:solidFill>
                        <a:srgbClr val="846F5A"/>
                      </a:solidFill>
                      <a:prstDash val="solid"/>
                      <a:round/>
                      <a:headEnd type="none" w="med" len="med"/>
                      <a:tailEnd type="none" w="med" len="med"/>
                    </a:lnB>
                    <a:noFill/>
                  </a:tcPr>
                </a:tc>
                <a:extLst>
                  <a:ext uri="{0D108BD9-81ED-4DB2-BD59-A6C34878D82A}">
                    <a16:rowId xmlns:a16="http://schemas.microsoft.com/office/drawing/2014/main" val="4291024113"/>
                  </a:ext>
                </a:extLst>
              </a:tr>
              <a:tr h="243376">
                <a:tc>
                  <a:txBody>
                    <a:bodyPr/>
                    <a:lstStyle/>
                    <a:p>
                      <a:r>
                        <a:rPr lang="en-US" sz="1000">
                          <a:latin typeface="Avenir Next LT Pro" panose="020B0504020202020204" pitchFamily="34" charset="77"/>
                        </a:rPr>
                        <a:t>Holding Yield</a:t>
                      </a:r>
                    </a:p>
                  </a:txBody>
                  <a:tcPr anchor="ctr">
                    <a:lnL w="12700" cap="flat" cmpd="sng" algn="ctr">
                      <a:solidFill>
                        <a:srgbClr val="846F5A"/>
                      </a:solidFill>
                      <a:prstDash val="solid"/>
                      <a:round/>
                      <a:headEnd type="none" w="med" len="med"/>
                      <a:tailEnd type="none" w="med" len="med"/>
                    </a:lnL>
                    <a:lnR w="12700" cap="flat" cmpd="sng" algn="ctr">
                      <a:solidFill>
                        <a:srgbClr val="846F5A"/>
                      </a:solidFill>
                      <a:prstDash val="solid"/>
                      <a:round/>
                      <a:headEnd type="none" w="med" len="med"/>
                      <a:tailEnd type="none" w="med" len="med"/>
                    </a:lnR>
                    <a:lnT w="12700" cap="flat" cmpd="sng" algn="ctr">
                      <a:solidFill>
                        <a:srgbClr val="846F5A"/>
                      </a:solidFill>
                      <a:prstDash val="solid"/>
                      <a:round/>
                      <a:headEnd type="none" w="med" len="med"/>
                      <a:tailEnd type="none" w="med" len="med"/>
                    </a:lnT>
                    <a:lnB w="12700" cap="flat" cmpd="sng" algn="ctr">
                      <a:solidFill>
                        <a:srgbClr val="846F5A"/>
                      </a:solidFill>
                      <a:prstDash val="solid"/>
                      <a:round/>
                      <a:headEnd type="none" w="med" len="med"/>
                      <a:tailEnd type="none" w="med" len="med"/>
                    </a:lnB>
                    <a:solidFill>
                      <a:srgbClr val="E7DCD2"/>
                    </a:solidFill>
                  </a:tcPr>
                </a:tc>
                <a:tc>
                  <a:txBody>
                    <a:bodyPr/>
                    <a:lstStyle/>
                    <a:p>
                      <a:pPr algn="ctr"/>
                      <a:r>
                        <a:rPr lang="en-US" sz="1000">
                          <a:latin typeface="Avenir Next LT Pro" panose="020B0504020202020204" pitchFamily="34" charset="77"/>
                        </a:rPr>
                        <a:t>7.62%</a:t>
                      </a:r>
                    </a:p>
                  </a:txBody>
                  <a:tcPr anchor="ctr">
                    <a:lnL w="12700" cap="flat" cmpd="sng" algn="ctr">
                      <a:solidFill>
                        <a:srgbClr val="846F5A"/>
                      </a:solidFill>
                      <a:prstDash val="solid"/>
                      <a:round/>
                      <a:headEnd type="none" w="med" len="med"/>
                      <a:tailEnd type="none" w="med" len="med"/>
                    </a:lnL>
                    <a:lnR w="12700" cap="flat" cmpd="sng" algn="ctr">
                      <a:solidFill>
                        <a:srgbClr val="846F5A"/>
                      </a:solidFill>
                      <a:prstDash val="solid"/>
                      <a:round/>
                      <a:headEnd type="none" w="med" len="med"/>
                      <a:tailEnd type="none" w="med" len="med"/>
                    </a:lnR>
                    <a:lnT w="12700" cap="flat" cmpd="sng" algn="ctr">
                      <a:solidFill>
                        <a:srgbClr val="846F5A"/>
                      </a:solidFill>
                      <a:prstDash val="solid"/>
                      <a:round/>
                      <a:headEnd type="none" w="med" len="med"/>
                      <a:tailEnd type="none" w="med" len="med"/>
                    </a:lnT>
                    <a:lnB w="12700" cap="flat" cmpd="sng" algn="ctr">
                      <a:solidFill>
                        <a:srgbClr val="846F5A"/>
                      </a:solidFill>
                      <a:prstDash val="solid"/>
                      <a:round/>
                      <a:headEnd type="none" w="med" len="med"/>
                      <a:tailEnd type="none" w="med" len="med"/>
                    </a:lnB>
                    <a:noFill/>
                  </a:tcPr>
                </a:tc>
                <a:extLst>
                  <a:ext uri="{0D108BD9-81ED-4DB2-BD59-A6C34878D82A}">
                    <a16:rowId xmlns:a16="http://schemas.microsoft.com/office/drawing/2014/main" val="2543337243"/>
                  </a:ext>
                </a:extLst>
              </a:tr>
            </a:tbl>
          </a:graphicData>
        </a:graphic>
      </p:graphicFrame>
      <p:graphicFrame>
        <p:nvGraphicFramePr>
          <p:cNvPr id="27" name="Chart 26">
            <a:extLst>
              <a:ext uri="{FF2B5EF4-FFF2-40B4-BE49-F238E27FC236}">
                <a16:creationId xmlns:a16="http://schemas.microsoft.com/office/drawing/2014/main" id="{00000000-0008-0000-0400-000005000000}"/>
              </a:ext>
            </a:extLst>
          </p:cNvPr>
          <p:cNvGraphicFramePr>
            <a:graphicFrameLocks/>
          </p:cNvGraphicFramePr>
          <p:nvPr>
            <p:extLst>
              <p:ext uri="{D42A27DB-BD31-4B8C-83A1-F6EECF244321}">
                <p14:modId xmlns:p14="http://schemas.microsoft.com/office/powerpoint/2010/main" val="880750104"/>
              </p:ext>
            </p:extLst>
          </p:nvPr>
        </p:nvGraphicFramePr>
        <p:xfrm>
          <a:off x="2837913" y="7844874"/>
          <a:ext cx="4083739" cy="145887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8" name="Chart 27">
            <a:extLst>
              <a:ext uri="{FF2B5EF4-FFF2-40B4-BE49-F238E27FC236}">
                <a16:creationId xmlns:a16="http://schemas.microsoft.com/office/drawing/2014/main" id="{5E6B0538-C906-A894-4217-980B0C326818}"/>
              </a:ext>
            </a:extLst>
          </p:cNvPr>
          <p:cNvGraphicFramePr>
            <a:graphicFrameLocks/>
          </p:cNvGraphicFramePr>
          <p:nvPr>
            <p:extLst>
              <p:ext uri="{D42A27DB-BD31-4B8C-83A1-F6EECF244321}">
                <p14:modId xmlns:p14="http://schemas.microsoft.com/office/powerpoint/2010/main" val="2230390923"/>
              </p:ext>
            </p:extLst>
          </p:nvPr>
        </p:nvGraphicFramePr>
        <p:xfrm>
          <a:off x="2346157" y="5638806"/>
          <a:ext cx="4262915" cy="19730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4046976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88F090A6-F2B4-154D-A3CD-5ECD422229EE}"/>
              </a:ext>
            </a:extLst>
          </p:cNvPr>
          <p:cNvSpPr/>
          <p:nvPr/>
        </p:nvSpPr>
        <p:spPr>
          <a:xfrm>
            <a:off x="388620" y="711297"/>
            <a:ext cx="6080760" cy="1916166"/>
          </a:xfrm>
          <a:prstGeom prst="rect">
            <a:avLst/>
          </a:prstGeom>
        </p:spPr>
        <p:txBody>
          <a:bodyPr wrap="square" lIns="90000">
            <a:spAutoFit/>
          </a:bodyPr>
          <a:lstStyle/>
          <a:p>
            <a:pPr marL="12700" algn="just">
              <a:lnSpc>
                <a:spcPts val="1935"/>
              </a:lnSpc>
              <a:tabLst>
                <a:tab pos="516255" algn="l"/>
                <a:tab pos="4263390" algn="l"/>
              </a:tabLst>
            </a:pPr>
            <a:r>
              <a:rPr lang="en-CA" sz="850" b="1">
                <a:solidFill>
                  <a:srgbClr val="4F4F51"/>
                </a:solidFill>
                <a:latin typeface="Avenir Next LT Pro" panose="020B0504020202020204" pitchFamily="34" charset="0"/>
                <a:ea typeface="Baskerville" panose="02020502070401020303" pitchFamily="18" charset="0"/>
                <a:cs typeface="Arial" panose="020B0604020202020204" pitchFamily="34" charset="0"/>
              </a:rPr>
              <a:t>FUND STRUCTURE</a:t>
            </a:r>
            <a:endParaRPr lang="en-CA" sz="850" b="1">
              <a:latin typeface="Avenir Next LT Pro" panose="020B0504020202020204" pitchFamily="34" charset="0"/>
              <a:ea typeface="Baskerville" panose="02020502070401020303" pitchFamily="18" charset="0"/>
              <a:cs typeface="Arial" panose="020B0604020202020204" pitchFamily="34" charset="0"/>
            </a:endParaRPr>
          </a:p>
          <a:p>
            <a:pPr algn="just"/>
            <a:r>
              <a:rPr lang="en-CA" sz="850">
                <a:solidFill>
                  <a:srgbClr val="4E4F51"/>
                </a:solidFill>
                <a:latin typeface="Avenir Next LT Pro" panose="020B0504020202020204" pitchFamily="34" charset="0"/>
                <a:cs typeface="Arial" panose="020B0604020202020204" pitchFamily="34" charset="0"/>
              </a:rPr>
              <a:t>The ARM Money Market Fund is an open-ended fund, authorized and registered in Nigeria as a Unit Trust Scheme under Section 160 of the Investment and Securities Act 2007. The Fund is regulated by Securities &amp; Exchange Commission (SEC). </a:t>
            </a:r>
          </a:p>
          <a:p>
            <a:pPr marR="11430" algn="just">
              <a:lnSpc>
                <a:spcPct val="105000"/>
              </a:lnSpc>
              <a:spcBef>
                <a:spcPts val="530"/>
              </a:spcBef>
              <a:buClr>
                <a:srgbClr val="A31E58"/>
              </a:buClr>
              <a:buSzPts val="1000"/>
              <a:tabLst>
                <a:tab pos="696913" algn="l"/>
              </a:tabLst>
            </a:pPr>
            <a:endParaRPr lang="en-CA" sz="850" b="1">
              <a:solidFill>
                <a:srgbClr val="4E4F51"/>
              </a:solidFill>
              <a:latin typeface="Avenir Next LT Pro" panose="020B0504020202020204" pitchFamily="34" charset="0"/>
              <a:ea typeface="Baskerville" panose="02020502070401020303" pitchFamily="18" charset="0"/>
              <a:cs typeface="Arial" panose="020B0604020202020204" pitchFamily="34" charset="0"/>
            </a:endParaRPr>
          </a:p>
          <a:p>
            <a:pPr marR="11430" algn="just">
              <a:lnSpc>
                <a:spcPct val="105000"/>
              </a:lnSpc>
              <a:spcBef>
                <a:spcPts val="530"/>
              </a:spcBef>
              <a:buClr>
                <a:srgbClr val="A31E58"/>
              </a:buClr>
              <a:buSzPts val="1000"/>
              <a:tabLst>
                <a:tab pos="696913" algn="l"/>
              </a:tabLst>
            </a:pPr>
            <a:r>
              <a:rPr lang="en-CA" sz="850" b="1">
                <a:solidFill>
                  <a:srgbClr val="4E4F51"/>
                </a:solidFill>
                <a:latin typeface="Avenir Next LT Pro" panose="020B0504020202020204" pitchFamily="34" charset="0"/>
                <a:ea typeface="Baskerville" panose="02020502070401020303" pitchFamily="18" charset="0"/>
                <a:cs typeface="Arial" panose="020B0604020202020204" pitchFamily="34" charset="0"/>
              </a:rPr>
              <a:t>FUND OBJECTIVE</a:t>
            </a:r>
          </a:p>
          <a:p>
            <a:pPr algn="just"/>
            <a:r>
              <a:rPr lang="en-US" sz="850">
                <a:solidFill>
                  <a:srgbClr val="4E4F51"/>
                </a:solidFill>
                <a:latin typeface="Avenir Next LT Pro" panose="020B0504020202020204" pitchFamily="34" charset="0"/>
                <a:cs typeface="Arial" panose="020B0604020202020204" pitchFamily="34" charset="0"/>
              </a:rPr>
              <a:t>The primary objective of the Fund is to provide a steady stream of income to investors by investing in high-quality short-term money market instruments and government securities, which include; Banker’s acceptances, certificates of deposits, commercial papers, Fixed Deposits with eligible financial institutions; Short term debt securities issued or guaranteed by the Government of Nigeria, Other instruments introduced and approved by the Central Bank of Nigeria (CBN) from time to time, Other money market or fixed income instruments in which the Fund is permitted to invest under the Trust Deed.</a:t>
            </a:r>
          </a:p>
        </p:txBody>
      </p:sp>
      <p:sp>
        <p:nvSpPr>
          <p:cNvPr id="15" name="Text Box 81">
            <a:extLst>
              <a:ext uri="{FF2B5EF4-FFF2-40B4-BE49-F238E27FC236}">
                <a16:creationId xmlns:a16="http://schemas.microsoft.com/office/drawing/2014/main" id="{C1E192A0-6C42-1B49-8B6A-984C7F2F673D}"/>
              </a:ext>
            </a:extLst>
          </p:cNvPr>
          <p:cNvSpPr txBox="1">
            <a:spLocks noChangeAspect="1" noEditPoints="1" noChangeArrowheads="1" noChangeShapeType="1" noTextEdit="1"/>
          </p:cNvSpPr>
          <p:nvPr/>
        </p:nvSpPr>
        <p:spPr bwMode="auto">
          <a:xfrm>
            <a:off x="0" y="2698637"/>
            <a:ext cx="1471295" cy="176530"/>
          </a:xfrm>
          <a:prstGeom prst="rect">
            <a:avLst/>
          </a:prstGeom>
          <a:solidFill>
            <a:srgbClr val="A12057"/>
          </a:solidFill>
          <a:ln w="9525">
            <a:noFill/>
            <a:miter lim="800000"/>
            <a:headEnd/>
            <a:tailEnd/>
          </a:ln>
        </p:spPr>
        <p:txBody>
          <a:bodyPr rot="0" vert="horz" wrap="square" lIns="0" tIns="0" rIns="0" bIns="0" anchor="t" anchorCtr="0" upright="1">
            <a:noAutofit/>
          </a:bodyPr>
          <a:lstStyle/>
          <a:p>
            <a:pPr marL="12700">
              <a:spcBef>
                <a:spcPts val="100"/>
              </a:spcBef>
              <a:spcAft>
                <a:spcPts val="0"/>
              </a:spcAft>
              <a:tabLst>
                <a:tab pos="516255" algn="l"/>
                <a:tab pos="1458595" algn="l"/>
              </a:tabLst>
            </a:pPr>
            <a:r>
              <a:rPr lang="en-CA" sz="1000">
                <a:solidFill>
                  <a:schemeClr val="bg1"/>
                </a:solidFill>
                <a:effectLst/>
                <a:latin typeface="Avenir Next LT Pro" panose="020B0504020202020204" pitchFamily="34" charset="0"/>
                <a:ea typeface="Arial" panose="020B0604020202020204" pitchFamily="34" charset="0"/>
              </a:rPr>
              <a:t> </a:t>
            </a:r>
            <a:r>
              <a:rPr lang="en-GB" sz="1000">
                <a:solidFill>
                  <a:schemeClr val="bg1"/>
                </a:solidFill>
                <a:effectLst/>
                <a:latin typeface="Avenir Next LT Pro" panose="020B0504020202020204" pitchFamily="34" charset="0"/>
                <a:ea typeface="Arial" panose="020B0604020202020204" pitchFamily="34" charset="0"/>
              </a:rPr>
              <a:t>	</a:t>
            </a:r>
            <a:r>
              <a:rPr lang="en-GB" sz="1000" spc="10">
                <a:solidFill>
                  <a:schemeClr val="bg1"/>
                </a:solidFill>
                <a:effectLst/>
                <a:latin typeface="Avenir Next LT Pro" panose="020B0504020202020204" pitchFamily="34" charset="0"/>
                <a:ea typeface="Arial" panose="020B0604020202020204" pitchFamily="34" charset="0"/>
              </a:rPr>
              <a:t>KEY</a:t>
            </a:r>
            <a:r>
              <a:rPr lang="en-GB" sz="1000" spc="40">
                <a:solidFill>
                  <a:schemeClr val="bg1"/>
                </a:solidFill>
                <a:effectLst/>
                <a:latin typeface="Avenir Next LT Pro" panose="020B0504020202020204" pitchFamily="34" charset="0"/>
                <a:ea typeface="Arial" panose="020B0604020202020204" pitchFamily="34" charset="0"/>
              </a:rPr>
              <a:t> </a:t>
            </a:r>
            <a:r>
              <a:rPr lang="en-GB" sz="1000">
                <a:solidFill>
                  <a:schemeClr val="bg1"/>
                </a:solidFill>
                <a:effectLst/>
                <a:latin typeface="Avenir Next LT Pro" panose="020B0504020202020204" pitchFamily="34" charset="0"/>
                <a:ea typeface="Arial" panose="020B0604020202020204" pitchFamily="34" charset="0"/>
              </a:rPr>
              <a:t>FACTS	</a:t>
            </a:r>
            <a:endParaRPr lang="en-CA" sz="1100">
              <a:solidFill>
                <a:schemeClr val="bg1"/>
              </a:solidFill>
              <a:effectLst/>
              <a:latin typeface="Avenir Next LT Pro" panose="020B0504020202020204" pitchFamily="34" charset="0"/>
              <a:ea typeface="Arial" panose="020B0604020202020204" pitchFamily="34" charset="0"/>
            </a:endParaRPr>
          </a:p>
        </p:txBody>
      </p:sp>
      <p:graphicFrame>
        <p:nvGraphicFramePr>
          <p:cNvPr id="2" name="Table 2">
            <a:extLst>
              <a:ext uri="{FF2B5EF4-FFF2-40B4-BE49-F238E27FC236}">
                <a16:creationId xmlns:a16="http://schemas.microsoft.com/office/drawing/2014/main" id="{EC0A9305-4E8A-A447-94BE-28DA8015C6F7}"/>
              </a:ext>
            </a:extLst>
          </p:cNvPr>
          <p:cNvGraphicFramePr>
            <a:graphicFrameLocks noGrp="1"/>
          </p:cNvGraphicFramePr>
          <p:nvPr>
            <p:extLst>
              <p:ext uri="{D42A27DB-BD31-4B8C-83A1-F6EECF244321}">
                <p14:modId xmlns:p14="http://schemas.microsoft.com/office/powerpoint/2010/main" val="61445482"/>
              </p:ext>
            </p:extLst>
          </p:nvPr>
        </p:nvGraphicFramePr>
        <p:xfrm>
          <a:off x="385937" y="2970282"/>
          <a:ext cx="6080760" cy="2786640"/>
        </p:xfrm>
        <a:graphic>
          <a:graphicData uri="http://schemas.openxmlformats.org/drawingml/2006/table">
            <a:tbl>
              <a:tblPr bandRow="1">
                <a:tableStyleId>{5C22544A-7EE6-4342-B048-85BDC9FD1C3A}</a:tableStyleId>
              </a:tblPr>
              <a:tblGrid>
                <a:gridCol w="1915669">
                  <a:extLst>
                    <a:ext uri="{9D8B030D-6E8A-4147-A177-3AD203B41FA5}">
                      <a16:colId xmlns:a16="http://schemas.microsoft.com/office/drawing/2014/main" val="2077025106"/>
                    </a:ext>
                  </a:extLst>
                </a:gridCol>
                <a:gridCol w="4165091">
                  <a:extLst>
                    <a:ext uri="{9D8B030D-6E8A-4147-A177-3AD203B41FA5}">
                      <a16:colId xmlns:a16="http://schemas.microsoft.com/office/drawing/2014/main" val="876641164"/>
                    </a:ext>
                  </a:extLst>
                </a:gridCol>
              </a:tblGrid>
              <a:tr h="298800">
                <a:tc>
                  <a:txBody>
                    <a:bodyPr/>
                    <a:lstStyle/>
                    <a:p>
                      <a:r>
                        <a:rPr lang="en-US" sz="1000" b="1">
                          <a:solidFill>
                            <a:srgbClr val="4E4F51"/>
                          </a:solidFill>
                          <a:latin typeface="Avenir Next LT Pro" panose="020B0504020202020204" pitchFamily="34" charset="0"/>
                          <a:cs typeface="Arial" panose="020B0604020202020204" pitchFamily="34" charset="0"/>
                        </a:rPr>
                        <a:t>Launch Date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1000">
                          <a:solidFill>
                            <a:srgbClr val="4E4F51"/>
                          </a:solidFill>
                          <a:latin typeface="Avenir Next LT Pro" panose="020B0504020202020204" pitchFamily="34" charset="0"/>
                          <a:cs typeface="Arial" panose="020B0604020202020204" pitchFamily="34" charset="0"/>
                        </a:rPr>
                        <a:t>March 2013</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4061064722"/>
                  </a:ext>
                </a:extLst>
              </a:tr>
              <a:tr h="298800">
                <a:tc>
                  <a:txBody>
                    <a:bodyPr/>
                    <a:lstStyle/>
                    <a:p>
                      <a:r>
                        <a:rPr lang="en-US" sz="1000" b="1">
                          <a:solidFill>
                            <a:srgbClr val="4E4F51"/>
                          </a:solidFill>
                          <a:latin typeface="Avenir Next LT Pro" panose="020B0504020202020204" pitchFamily="34" charset="0"/>
                          <a:cs typeface="Arial" panose="020B0604020202020204" pitchFamily="34" charset="0"/>
                        </a:rPr>
                        <a:t>Size of Fund</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1000">
                          <a:solidFill>
                            <a:srgbClr val="4E4F51"/>
                          </a:solidFill>
                          <a:latin typeface="Avenir Next LT Pro" panose="020B0504020202020204" pitchFamily="34" charset="0"/>
                          <a:cs typeface="Arial" panose="020B0604020202020204" pitchFamily="34" charset="0"/>
                        </a:rPr>
                        <a:t>N68 Billion</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484793183"/>
                  </a:ext>
                </a:extLst>
              </a:tr>
              <a:tr h="298800">
                <a:tc>
                  <a:txBody>
                    <a:bodyPr/>
                    <a:lstStyle/>
                    <a:p>
                      <a:r>
                        <a:rPr lang="en-US" sz="1000" b="1">
                          <a:solidFill>
                            <a:srgbClr val="4E4F51"/>
                          </a:solidFill>
                          <a:latin typeface="Avenir Next LT Pro" panose="020B0504020202020204" pitchFamily="34" charset="0"/>
                          <a:cs typeface="Arial" panose="020B0604020202020204" pitchFamily="34" charset="0"/>
                        </a:rPr>
                        <a:t>Initial Investment Amount</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1000">
                          <a:solidFill>
                            <a:srgbClr val="4E4F51"/>
                          </a:solidFill>
                          <a:latin typeface="Avenir Next LT Pro" panose="020B0504020202020204" pitchFamily="34" charset="0"/>
                          <a:cs typeface="Arial" panose="020B0604020202020204" pitchFamily="34" charset="0"/>
                        </a:rPr>
                        <a:t>N1,000.00</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234272990"/>
                  </a:ext>
                </a:extLst>
              </a:tr>
              <a:tr h="298800">
                <a:tc>
                  <a:txBody>
                    <a:bodyPr/>
                    <a:lstStyle/>
                    <a:p>
                      <a:r>
                        <a:rPr lang="en-US" sz="1000" b="1">
                          <a:solidFill>
                            <a:srgbClr val="4E4F51"/>
                          </a:solidFill>
                          <a:latin typeface="Avenir Next LT Pro" panose="020B0504020202020204" pitchFamily="34" charset="0"/>
                          <a:cs typeface="Arial" panose="020B0604020202020204" pitchFamily="34" charset="0"/>
                        </a:rPr>
                        <a:t>Income Accrual</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1000">
                          <a:solidFill>
                            <a:srgbClr val="4E4F51"/>
                          </a:solidFill>
                          <a:latin typeface="Avenir Next LT Pro" panose="020B0504020202020204" pitchFamily="34" charset="0"/>
                          <a:cs typeface="Arial" panose="020B0604020202020204" pitchFamily="34" charset="0"/>
                        </a:rPr>
                        <a:t>Daily</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52469703"/>
                  </a:ext>
                </a:extLst>
              </a:tr>
              <a:tr h="298800">
                <a:tc>
                  <a:txBody>
                    <a:bodyPr/>
                    <a:lstStyle/>
                    <a:p>
                      <a:r>
                        <a:rPr lang="en-US" sz="1000" b="1">
                          <a:solidFill>
                            <a:srgbClr val="4E4F51"/>
                          </a:solidFill>
                          <a:latin typeface="Avenir Next LT Pro" panose="020B0504020202020204" pitchFamily="34" charset="0"/>
                          <a:cs typeface="Arial" panose="020B0604020202020204" pitchFamily="34" charset="0"/>
                        </a:rPr>
                        <a:t>Income Distribution</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1000">
                          <a:solidFill>
                            <a:srgbClr val="4E4F51"/>
                          </a:solidFill>
                          <a:latin typeface="Avenir Next LT Pro" panose="020B0504020202020204" pitchFamily="34" charset="0"/>
                          <a:cs typeface="Arial" panose="020B0604020202020204" pitchFamily="34" charset="0"/>
                        </a:rPr>
                        <a:t>Quarterly</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1069751223"/>
                  </a:ext>
                </a:extLst>
              </a:tr>
              <a:tr h="298800">
                <a:tc>
                  <a:txBody>
                    <a:bodyPr/>
                    <a:lstStyle/>
                    <a:p>
                      <a:r>
                        <a:rPr lang="en-US" sz="1000" b="1">
                          <a:solidFill>
                            <a:srgbClr val="4E4F51"/>
                          </a:solidFill>
                          <a:latin typeface="Avenir Next LT Pro" panose="020B0504020202020204" pitchFamily="34" charset="0"/>
                          <a:cs typeface="Arial" panose="020B0604020202020204" pitchFamily="34" charset="0"/>
                        </a:rPr>
                        <a:t>Management Fee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1000">
                          <a:solidFill>
                            <a:srgbClr val="4E4F51"/>
                          </a:solidFill>
                          <a:latin typeface="Avenir Next LT Pro" panose="020B0504020202020204" pitchFamily="34" charset="0"/>
                          <a:cs typeface="Arial" panose="020B0604020202020204" pitchFamily="34" charset="0"/>
                        </a:rPr>
                        <a:t>1.5% of NAV</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2633674"/>
                  </a:ext>
                </a:extLst>
              </a:tr>
              <a:tr h="298800">
                <a:tc>
                  <a:txBody>
                    <a:bodyPr/>
                    <a:lstStyle/>
                    <a:p>
                      <a:r>
                        <a:rPr lang="en-US" sz="1000" b="1">
                          <a:solidFill>
                            <a:srgbClr val="4E4F51"/>
                          </a:solidFill>
                          <a:latin typeface="Avenir Next LT Pro" panose="020B0504020202020204" pitchFamily="34" charset="0"/>
                          <a:cs typeface="Arial" panose="020B0604020202020204" pitchFamily="34" charset="0"/>
                        </a:rPr>
                        <a:t>Benchmark</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1000">
                          <a:solidFill>
                            <a:srgbClr val="4E4F51"/>
                          </a:solidFill>
                          <a:latin typeface="Avenir Next LT Pro" panose="020B0504020202020204" pitchFamily="34" charset="0"/>
                          <a:cs typeface="Arial" panose="020B0604020202020204" pitchFamily="34" charset="0"/>
                        </a:rPr>
                        <a:t>Average yield on 91-Day Nigerian Treasury Bill primary auction stop rates.</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2518447754"/>
                  </a:ext>
                </a:extLst>
              </a:tr>
              <a:tr h="298800">
                <a:tc>
                  <a:txBody>
                    <a:bodyPr/>
                    <a:lstStyle/>
                    <a:p>
                      <a:r>
                        <a:rPr lang="en-US" sz="1000" b="1">
                          <a:solidFill>
                            <a:srgbClr val="4E4F51"/>
                          </a:solidFill>
                          <a:latin typeface="Avenir Next LT Pro" panose="020B0504020202020204" pitchFamily="34" charset="0"/>
                          <a:cs typeface="Arial" panose="020B0604020202020204" pitchFamily="34" charset="0"/>
                        </a:rPr>
                        <a:t>Trustee</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1000">
                          <a:solidFill>
                            <a:srgbClr val="4E4F51"/>
                          </a:solidFill>
                          <a:latin typeface="Avenir Next LT Pro" panose="020B0504020202020204" pitchFamily="34" charset="0"/>
                          <a:cs typeface="Arial" panose="020B0604020202020204" pitchFamily="34" charset="0"/>
                        </a:rPr>
                        <a:t>First Trustees Nigeria Ltd., a subsidiary of FBN Capital Ltd.</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3296049750"/>
                  </a:ext>
                </a:extLst>
              </a:tr>
              <a:tr h="298800">
                <a:tc>
                  <a:txBody>
                    <a:bodyPr/>
                    <a:lstStyle/>
                    <a:p>
                      <a:r>
                        <a:rPr lang="en-US" sz="1000" b="1">
                          <a:solidFill>
                            <a:srgbClr val="4E4F51"/>
                          </a:solidFill>
                          <a:latin typeface="Avenir Next LT Pro" panose="020B0504020202020204" pitchFamily="34" charset="0"/>
                          <a:cs typeface="Arial" panose="020B0604020202020204" pitchFamily="34" charset="0"/>
                        </a:rPr>
                        <a:t>Relative Return</a:t>
                      </a:r>
                    </a:p>
                  </a:txBody>
                  <a:tcPr>
                    <a:lnL w="12700" cap="flat" cmpd="sng" algn="ctr">
                      <a:solidFill>
                        <a:srgbClr val="86705B"/>
                      </a:solidFill>
                      <a:prstDash val="solid"/>
                      <a:round/>
                      <a:headEnd type="none" w="med" len="med"/>
                      <a:tailEnd type="none" w="med" len="med"/>
                    </a:lnL>
                    <a:lnR w="12700" cap="flat" cmpd="sng" algn="ctr">
                      <a:solidFill>
                        <a:srgbClr val="86705B"/>
                      </a:solid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solidFill>
                      <a:srgbClr val="E6DCD2"/>
                    </a:solidFill>
                  </a:tcPr>
                </a:tc>
                <a:tc>
                  <a:txBody>
                    <a:bodyPr/>
                    <a:lstStyle/>
                    <a:p>
                      <a:r>
                        <a:rPr lang="en-US" sz="1000">
                          <a:solidFill>
                            <a:srgbClr val="4E4F51"/>
                          </a:solidFill>
                          <a:latin typeface="Avenir Next LT Pro" panose="020B0504020202020204" pitchFamily="34" charset="0"/>
                          <a:cs typeface="Arial" panose="020B0604020202020204" pitchFamily="34" charset="0"/>
                        </a:rPr>
                        <a:t>3.76%</a:t>
                      </a:r>
                    </a:p>
                  </a:txBody>
                  <a:tcPr>
                    <a:lnL w="12700" cap="flat" cmpd="sng" algn="ctr">
                      <a:solidFill>
                        <a:srgbClr val="86705B"/>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86705B"/>
                      </a:solidFill>
                      <a:prstDash val="solid"/>
                      <a:round/>
                      <a:headEnd type="none" w="med" len="med"/>
                      <a:tailEnd type="none" w="med" len="med"/>
                    </a:lnT>
                    <a:lnB w="12700" cap="flat" cmpd="sng" algn="ctr">
                      <a:solidFill>
                        <a:srgbClr val="86705B"/>
                      </a:solidFill>
                      <a:prstDash val="solid"/>
                      <a:round/>
                      <a:headEnd type="none" w="med" len="med"/>
                      <a:tailEnd type="none" w="med" len="med"/>
                    </a:lnB>
                    <a:noFill/>
                  </a:tcPr>
                </a:tc>
                <a:extLst>
                  <a:ext uri="{0D108BD9-81ED-4DB2-BD59-A6C34878D82A}">
                    <a16:rowId xmlns:a16="http://schemas.microsoft.com/office/drawing/2014/main" val="4072793768"/>
                  </a:ext>
                </a:extLst>
              </a:tr>
            </a:tbl>
          </a:graphicData>
        </a:graphic>
      </p:graphicFrame>
      <p:sp>
        <p:nvSpPr>
          <p:cNvPr id="22" name="Text Box 24">
            <a:extLst>
              <a:ext uri="{FF2B5EF4-FFF2-40B4-BE49-F238E27FC236}">
                <a16:creationId xmlns:a16="http://schemas.microsoft.com/office/drawing/2014/main" id="{A0D70437-7E38-374A-8BD9-0364BB6093A0}"/>
              </a:ext>
            </a:extLst>
          </p:cNvPr>
          <p:cNvSpPr txBox="1">
            <a:spLocks noChangeAspect="1" noEditPoints="1" noChangeArrowheads="1" noChangeShapeType="1" noTextEdit="1"/>
          </p:cNvSpPr>
          <p:nvPr/>
        </p:nvSpPr>
        <p:spPr bwMode="auto">
          <a:xfrm>
            <a:off x="385937" y="5795441"/>
            <a:ext cx="1893753" cy="264160"/>
          </a:xfrm>
          <a:prstGeom prst="rect">
            <a:avLst/>
          </a:prstGeom>
          <a:solidFill>
            <a:srgbClr val="E6DCD2"/>
          </a:solidFill>
          <a:ln>
            <a:solidFill>
              <a:srgbClr val="85705B"/>
            </a:solidFill>
          </a:ln>
        </p:spPr>
        <p:txBody>
          <a:bodyPr rot="0" vert="horz" wrap="square" lIns="0" tIns="0" rIns="0" bIns="0" anchor="ctr" anchorCtr="0" upright="1">
            <a:noAutofit/>
          </a:bodyPr>
          <a:lstStyle/>
          <a:p>
            <a:pPr marL="25400" algn="ctr">
              <a:spcBef>
                <a:spcPts val="20"/>
              </a:spcBef>
            </a:pPr>
            <a:r>
              <a:rPr lang="en-GB" sz="900">
                <a:solidFill>
                  <a:srgbClr val="4E4F51"/>
                </a:solidFill>
                <a:effectLst/>
                <a:latin typeface="Arial" panose="020B0604020202020204" pitchFamily="34" charset="0"/>
                <a:ea typeface="Arial" panose="020B0604020202020204" pitchFamily="34" charset="0"/>
                <a:cs typeface="Arial" panose="020B0604020202020204" pitchFamily="34" charset="0"/>
              </a:rPr>
              <a:t> </a:t>
            </a:r>
            <a:r>
              <a:rPr lang="en-GB" sz="900">
                <a:solidFill>
                  <a:srgbClr val="4E4F51"/>
                </a:solidFill>
                <a:latin typeface="Arial" panose="020B0604020202020204" pitchFamily="34" charset="0"/>
                <a:ea typeface="Arial" panose="020B0604020202020204" pitchFamily="34" charset="0"/>
                <a:cs typeface="Arial" panose="020B0604020202020204" pitchFamily="34" charset="0"/>
              </a:rPr>
              <a:t>FUND ASSET ALLOCATION</a:t>
            </a:r>
            <a:endParaRPr lang="en-CA" sz="900">
              <a:solidFill>
                <a:srgbClr val="4E4F51"/>
              </a:solidFill>
              <a:effectLst/>
              <a:latin typeface="Arial" panose="020B0604020202020204" pitchFamily="34" charset="0"/>
              <a:ea typeface="Arial" panose="020B0604020202020204" pitchFamily="34" charset="0"/>
              <a:cs typeface="Arial" panose="020B0604020202020204" pitchFamily="34" charset="0"/>
            </a:endParaRPr>
          </a:p>
        </p:txBody>
      </p:sp>
      <p:sp>
        <p:nvSpPr>
          <p:cNvPr id="25" name="Text Box 24">
            <a:extLst>
              <a:ext uri="{FF2B5EF4-FFF2-40B4-BE49-F238E27FC236}">
                <a16:creationId xmlns:a16="http://schemas.microsoft.com/office/drawing/2014/main" id="{E64EE81B-F0CC-4844-BECA-1990C340A838}"/>
              </a:ext>
            </a:extLst>
          </p:cNvPr>
          <p:cNvSpPr txBox="1">
            <a:spLocks noChangeAspect="1" noEditPoints="1" noChangeArrowheads="1" noChangeShapeType="1" noTextEdit="1"/>
          </p:cNvSpPr>
          <p:nvPr/>
        </p:nvSpPr>
        <p:spPr bwMode="auto">
          <a:xfrm>
            <a:off x="2312192" y="5795441"/>
            <a:ext cx="4175627" cy="264160"/>
          </a:xfrm>
          <a:prstGeom prst="rect">
            <a:avLst/>
          </a:prstGeom>
          <a:solidFill>
            <a:srgbClr val="E6DCD2"/>
          </a:solidFill>
          <a:ln>
            <a:solidFill>
              <a:srgbClr val="85705B"/>
            </a:solidFill>
          </a:ln>
        </p:spPr>
        <p:txBody>
          <a:bodyPr rot="0" vert="horz" wrap="square" lIns="0" tIns="0" rIns="0" bIns="0" anchor="ctr" anchorCtr="0" upright="1">
            <a:noAutofit/>
          </a:bodyPr>
          <a:lstStyle/>
          <a:p>
            <a:pPr marL="25400" algn="ctr">
              <a:spcBef>
                <a:spcPts val="20"/>
              </a:spcBef>
            </a:pPr>
            <a:r>
              <a:rPr lang="en-GB" sz="900">
                <a:solidFill>
                  <a:srgbClr val="4E4F51"/>
                </a:solidFill>
                <a:effectLst/>
                <a:latin typeface="Arial" panose="020B0604020202020204" pitchFamily="34" charset="0"/>
                <a:ea typeface="Arial" panose="020B0604020202020204" pitchFamily="34" charset="0"/>
                <a:cs typeface="Arial" panose="020B0604020202020204" pitchFamily="34" charset="0"/>
              </a:rPr>
              <a:t> </a:t>
            </a:r>
            <a:r>
              <a:rPr lang="en-GB" sz="900">
                <a:solidFill>
                  <a:srgbClr val="4E4F51"/>
                </a:solidFill>
                <a:latin typeface="Arial" panose="020B0604020202020204" pitchFamily="34" charset="0"/>
                <a:ea typeface="Arial" panose="020B0604020202020204" pitchFamily="34" charset="0"/>
                <a:cs typeface="Arial" panose="020B0604020202020204" pitchFamily="34" charset="0"/>
              </a:rPr>
              <a:t>FUND PERFORMANCE</a:t>
            </a:r>
            <a:endParaRPr lang="en-CA" sz="900">
              <a:solidFill>
                <a:srgbClr val="4E4F51"/>
              </a:solidFill>
              <a:effectLst/>
              <a:latin typeface="Arial" panose="020B0604020202020204" pitchFamily="34" charset="0"/>
              <a:ea typeface="Arial" panose="020B0604020202020204" pitchFamily="34" charset="0"/>
              <a:cs typeface="Arial" panose="020B0604020202020204" pitchFamily="34" charset="0"/>
            </a:endParaRPr>
          </a:p>
        </p:txBody>
      </p:sp>
      <p:sp>
        <p:nvSpPr>
          <p:cNvPr id="37" name="TextBox 36">
            <a:extLst>
              <a:ext uri="{FF2B5EF4-FFF2-40B4-BE49-F238E27FC236}">
                <a16:creationId xmlns:a16="http://schemas.microsoft.com/office/drawing/2014/main" id="{5FD200F4-A0BD-D446-A58D-B7169D68DC2D}"/>
              </a:ext>
            </a:extLst>
          </p:cNvPr>
          <p:cNvSpPr txBox="1"/>
          <p:nvPr/>
        </p:nvSpPr>
        <p:spPr>
          <a:xfrm>
            <a:off x="484755" y="7883434"/>
            <a:ext cx="1554480" cy="246221"/>
          </a:xfrm>
          <a:prstGeom prst="rect">
            <a:avLst/>
          </a:prstGeom>
          <a:noFill/>
        </p:spPr>
        <p:txBody>
          <a:bodyPr wrap="square" rtlCol="0">
            <a:spAutoFit/>
          </a:bodyPr>
          <a:lstStyle/>
          <a:p>
            <a:r>
              <a:rPr lang="en-US" sz="1000">
                <a:solidFill>
                  <a:srgbClr val="4E4F51"/>
                </a:solidFill>
                <a:latin typeface="Arial" panose="020B0604020202020204" pitchFamily="34" charset="0"/>
                <a:cs typeface="Arial" panose="020B0604020202020204" pitchFamily="34" charset="0"/>
              </a:rPr>
              <a:t>Government Securities</a:t>
            </a:r>
          </a:p>
        </p:txBody>
      </p:sp>
      <p:sp>
        <p:nvSpPr>
          <p:cNvPr id="8" name="TextBox 7">
            <a:extLst>
              <a:ext uri="{FF2B5EF4-FFF2-40B4-BE49-F238E27FC236}">
                <a16:creationId xmlns:a16="http://schemas.microsoft.com/office/drawing/2014/main" id="{9BFF69B8-E3C2-FC47-8933-909126F619ED}"/>
              </a:ext>
            </a:extLst>
          </p:cNvPr>
          <p:cNvSpPr txBox="1"/>
          <p:nvPr/>
        </p:nvSpPr>
        <p:spPr>
          <a:xfrm>
            <a:off x="484755" y="7630167"/>
            <a:ext cx="1554480" cy="246221"/>
          </a:xfrm>
          <a:prstGeom prst="rect">
            <a:avLst/>
          </a:prstGeom>
          <a:noFill/>
        </p:spPr>
        <p:txBody>
          <a:bodyPr wrap="square" rtlCol="0">
            <a:spAutoFit/>
          </a:bodyPr>
          <a:lstStyle/>
          <a:p>
            <a:r>
              <a:rPr lang="en-US" sz="1000">
                <a:solidFill>
                  <a:srgbClr val="4E4F51"/>
                </a:solidFill>
                <a:latin typeface="Arial" panose="020B0604020202020204" pitchFamily="34" charset="0"/>
                <a:cs typeface="Arial" panose="020B0604020202020204" pitchFamily="34" charset="0"/>
              </a:rPr>
              <a:t>Short-term Instruments</a:t>
            </a:r>
          </a:p>
        </p:txBody>
      </p:sp>
      <p:sp>
        <p:nvSpPr>
          <p:cNvPr id="35" name="TextBox 34">
            <a:extLst>
              <a:ext uri="{FF2B5EF4-FFF2-40B4-BE49-F238E27FC236}">
                <a16:creationId xmlns:a16="http://schemas.microsoft.com/office/drawing/2014/main" id="{5894DEE7-89ED-491B-B892-F10473576EF8}"/>
              </a:ext>
            </a:extLst>
          </p:cNvPr>
          <p:cNvSpPr txBox="1"/>
          <p:nvPr/>
        </p:nvSpPr>
        <p:spPr>
          <a:xfrm>
            <a:off x="356615" y="166248"/>
            <a:ext cx="5442019" cy="369332"/>
          </a:xfrm>
          <a:prstGeom prst="rect">
            <a:avLst/>
          </a:prstGeom>
          <a:noFill/>
        </p:spPr>
        <p:txBody>
          <a:bodyPr wrap="square" rtlCol="0">
            <a:spAutoFit/>
          </a:bodyPr>
          <a:lstStyle/>
          <a:p>
            <a:r>
              <a:rPr lang="en-US" b="1">
                <a:solidFill>
                  <a:srgbClr val="A41857"/>
                </a:solidFill>
                <a:latin typeface="Avenir Next LT Pro" panose="020B0504020202020204" pitchFamily="34" charset="0"/>
              </a:rPr>
              <a:t>ARM MONEY MARKET FUND</a:t>
            </a:r>
            <a:endParaRPr lang="en-NG" b="1">
              <a:solidFill>
                <a:srgbClr val="A41857"/>
              </a:solidFill>
              <a:latin typeface="Avenir Next LT Pro" panose="020B0504020202020204" pitchFamily="34" charset="0"/>
            </a:endParaRPr>
          </a:p>
        </p:txBody>
      </p:sp>
      <p:cxnSp>
        <p:nvCxnSpPr>
          <p:cNvPr id="38" name="Straight Connector 37">
            <a:extLst>
              <a:ext uri="{FF2B5EF4-FFF2-40B4-BE49-F238E27FC236}">
                <a16:creationId xmlns:a16="http://schemas.microsoft.com/office/drawing/2014/main" id="{2801AA3B-1C7B-4031-B981-3A1D75F52F04}"/>
              </a:ext>
            </a:extLst>
          </p:cNvPr>
          <p:cNvCxnSpPr/>
          <p:nvPr/>
        </p:nvCxnSpPr>
        <p:spPr>
          <a:xfrm>
            <a:off x="0" y="534779"/>
            <a:ext cx="4300451" cy="0"/>
          </a:xfrm>
          <a:prstGeom prst="line">
            <a:avLst/>
          </a:prstGeom>
          <a:ln w="19050">
            <a:solidFill>
              <a:srgbClr val="85705B"/>
            </a:solidFill>
          </a:ln>
        </p:spPr>
        <p:style>
          <a:lnRef idx="1">
            <a:schemeClr val="accent1"/>
          </a:lnRef>
          <a:fillRef idx="0">
            <a:schemeClr val="accent1"/>
          </a:fillRef>
          <a:effectRef idx="0">
            <a:schemeClr val="accent1"/>
          </a:effectRef>
          <a:fontRef idx="minor">
            <a:schemeClr val="tx1"/>
          </a:fontRef>
        </p:style>
      </p:cxnSp>
      <p:sp>
        <p:nvSpPr>
          <p:cNvPr id="23" name="Text Box 24">
            <a:extLst>
              <a:ext uri="{FF2B5EF4-FFF2-40B4-BE49-F238E27FC236}">
                <a16:creationId xmlns:a16="http://schemas.microsoft.com/office/drawing/2014/main" id="{212BC79C-3AB5-4767-BDC4-335CF261C5E7}"/>
              </a:ext>
            </a:extLst>
          </p:cNvPr>
          <p:cNvSpPr txBox="1">
            <a:spLocks noChangeAspect="1" noEditPoints="1" noChangeArrowheads="1" noChangeShapeType="1" noTextEdit="1"/>
          </p:cNvSpPr>
          <p:nvPr/>
        </p:nvSpPr>
        <p:spPr bwMode="auto">
          <a:xfrm>
            <a:off x="2334758" y="7729226"/>
            <a:ext cx="4175627" cy="264160"/>
          </a:xfrm>
          <a:prstGeom prst="rect">
            <a:avLst/>
          </a:prstGeom>
          <a:solidFill>
            <a:srgbClr val="E6DCD2"/>
          </a:solidFill>
          <a:ln>
            <a:solidFill>
              <a:srgbClr val="85705B"/>
            </a:solidFill>
          </a:ln>
        </p:spPr>
        <p:txBody>
          <a:bodyPr rot="0" vert="horz" wrap="square" lIns="0" tIns="0" rIns="0" bIns="0" anchor="ctr" anchorCtr="0" upright="1">
            <a:noAutofit/>
          </a:bodyPr>
          <a:lstStyle/>
          <a:p>
            <a:pPr marL="25400" algn="ctr">
              <a:spcBef>
                <a:spcPts val="20"/>
              </a:spcBef>
            </a:pPr>
            <a:r>
              <a:rPr lang="en-GB" sz="900">
                <a:solidFill>
                  <a:srgbClr val="4E4F51"/>
                </a:solidFill>
                <a:effectLst/>
                <a:latin typeface="Avenir Next LT Pro" panose="020B0504020202020204" pitchFamily="34" charset="0"/>
                <a:ea typeface="Arial" panose="020B0604020202020204" pitchFamily="34" charset="0"/>
                <a:cs typeface="Arial" panose="020B0604020202020204" pitchFamily="34" charset="0"/>
              </a:rPr>
              <a:t> MATURITY PROFILE</a:t>
            </a:r>
            <a:endParaRPr lang="en-CA" sz="900">
              <a:solidFill>
                <a:srgbClr val="4E4F51"/>
              </a:solidFill>
              <a:effectLst/>
              <a:latin typeface="Avenir Next LT Pro" panose="020B0504020202020204" pitchFamily="34" charset="0"/>
              <a:ea typeface="Arial" panose="020B060402020202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id="{7F186E51-CF2D-4786-87AD-21EE4575765D}"/>
              </a:ext>
            </a:extLst>
          </p:cNvPr>
          <p:cNvSpPr/>
          <p:nvPr/>
        </p:nvSpPr>
        <p:spPr>
          <a:xfrm>
            <a:off x="354979" y="7914186"/>
            <a:ext cx="158400" cy="158400"/>
          </a:xfrm>
          <a:prstGeom prst="rect">
            <a:avLst/>
          </a:prstGeom>
          <a:solidFill>
            <a:srgbClr val="A12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84F8E82A-761E-47CA-B6F1-0A9E1734D650}"/>
              </a:ext>
            </a:extLst>
          </p:cNvPr>
          <p:cNvSpPr/>
          <p:nvPr/>
        </p:nvSpPr>
        <p:spPr>
          <a:xfrm>
            <a:off x="354979" y="7659394"/>
            <a:ext cx="158400" cy="1584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2ABFA49-7C76-407B-97E5-19BDC615E082}"/>
              </a:ext>
            </a:extLst>
          </p:cNvPr>
          <p:cNvSpPr/>
          <p:nvPr/>
        </p:nvSpPr>
        <p:spPr>
          <a:xfrm>
            <a:off x="354979" y="8147718"/>
            <a:ext cx="158400" cy="158400"/>
          </a:xfrm>
          <a:prstGeom prst="rect">
            <a:avLst/>
          </a:prstGeom>
          <a:solidFill>
            <a:srgbClr val="C8C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4CCD5996-EDB7-43ED-BAD5-DF9AB0B6F6DD}"/>
              </a:ext>
            </a:extLst>
          </p:cNvPr>
          <p:cNvSpPr txBox="1"/>
          <p:nvPr/>
        </p:nvSpPr>
        <p:spPr>
          <a:xfrm>
            <a:off x="491345" y="8110684"/>
            <a:ext cx="1811453" cy="246221"/>
          </a:xfrm>
          <a:prstGeom prst="rect">
            <a:avLst/>
          </a:prstGeom>
          <a:noFill/>
        </p:spPr>
        <p:txBody>
          <a:bodyPr wrap="square">
            <a:spAutoFit/>
          </a:bodyPr>
          <a:lstStyle/>
          <a:p>
            <a:r>
              <a:rPr lang="en-US" sz="1000">
                <a:solidFill>
                  <a:srgbClr val="4E4F51"/>
                </a:solidFill>
                <a:latin typeface="Arial" panose="020B0604020202020204" pitchFamily="34" charset="0"/>
                <a:cs typeface="Arial" panose="020B0604020202020204" pitchFamily="34" charset="0"/>
              </a:rPr>
              <a:t>Commercial Papers</a:t>
            </a:r>
          </a:p>
        </p:txBody>
      </p:sp>
      <p:graphicFrame>
        <p:nvGraphicFramePr>
          <p:cNvPr id="26" name="Chart 25">
            <a:extLst>
              <a:ext uri="{FF2B5EF4-FFF2-40B4-BE49-F238E27FC236}">
                <a16:creationId xmlns:a16="http://schemas.microsoft.com/office/drawing/2014/main" id="{00000000-0008-0000-0300-000002000000}"/>
              </a:ext>
            </a:extLst>
          </p:cNvPr>
          <p:cNvGraphicFramePr>
            <a:graphicFrameLocks/>
          </p:cNvGraphicFramePr>
          <p:nvPr>
            <p:extLst>
              <p:ext uri="{D42A27DB-BD31-4B8C-83A1-F6EECF244321}">
                <p14:modId xmlns:p14="http://schemas.microsoft.com/office/powerpoint/2010/main" val="1834608847"/>
              </p:ext>
            </p:extLst>
          </p:nvPr>
        </p:nvGraphicFramePr>
        <p:xfrm>
          <a:off x="152156" y="6147122"/>
          <a:ext cx="2182601" cy="147417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7" name="Chart 26">
            <a:extLst>
              <a:ext uri="{FF2B5EF4-FFF2-40B4-BE49-F238E27FC236}">
                <a16:creationId xmlns:a16="http://schemas.microsoft.com/office/drawing/2014/main" id="{00000000-0008-0000-0500-000002000000}"/>
              </a:ext>
            </a:extLst>
          </p:cNvPr>
          <p:cNvGraphicFramePr>
            <a:graphicFrameLocks/>
          </p:cNvGraphicFramePr>
          <p:nvPr>
            <p:extLst>
              <p:ext uri="{D42A27DB-BD31-4B8C-83A1-F6EECF244321}">
                <p14:modId xmlns:p14="http://schemas.microsoft.com/office/powerpoint/2010/main" val="745215010"/>
              </p:ext>
            </p:extLst>
          </p:nvPr>
        </p:nvGraphicFramePr>
        <p:xfrm>
          <a:off x="28289" y="6315317"/>
          <a:ext cx="2528885" cy="117475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9" name="Chart 28">
            <a:extLst>
              <a:ext uri="{FF2B5EF4-FFF2-40B4-BE49-F238E27FC236}">
                <a16:creationId xmlns:a16="http://schemas.microsoft.com/office/drawing/2014/main" id="{00000000-0008-0000-0500-000003000000}"/>
              </a:ext>
            </a:extLst>
          </p:cNvPr>
          <p:cNvGraphicFramePr>
            <a:graphicFrameLocks/>
          </p:cNvGraphicFramePr>
          <p:nvPr>
            <p:extLst>
              <p:ext uri="{D42A27DB-BD31-4B8C-83A1-F6EECF244321}">
                <p14:modId xmlns:p14="http://schemas.microsoft.com/office/powerpoint/2010/main" val="4072718761"/>
              </p:ext>
            </p:extLst>
          </p:nvPr>
        </p:nvGraphicFramePr>
        <p:xfrm>
          <a:off x="2363835" y="7567291"/>
          <a:ext cx="4146550" cy="191928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4" name="Chart 23">
            <a:extLst>
              <a:ext uri="{FF2B5EF4-FFF2-40B4-BE49-F238E27FC236}">
                <a16:creationId xmlns:a16="http://schemas.microsoft.com/office/drawing/2014/main" id="{00000000-0008-0000-0500-000004000000}"/>
              </a:ext>
            </a:extLst>
          </p:cNvPr>
          <p:cNvGraphicFramePr>
            <a:graphicFrameLocks/>
          </p:cNvGraphicFramePr>
          <p:nvPr>
            <p:extLst>
              <p:ext uri="{D42A27DB-BD31-4B8C-83A1-F6EECF244321}">
                <p14:modId xmlns:p14="http://schemas.microsoft.com/office/powerpoint/2010/main" val="2649656342"/>
              </p:ext>
            </p:extLst>
          </p:nvPr>
        </p:nvGraphicFramePr>
        <p:xfrm>
          <a:off x="2200237" y="5173497"/>
          <a:ext cx="4756150" cy="26543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342923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FFFEE16-7894-C64B-BC13-01634D77B491}"/>
              </a:ext>
            </a:extLst>
          </p:cNvPr>
          <p:cNvSpPr/>
          <p:nvPr/>
        </p:nvSpPr>
        <p:spPr>
          <a:xfrm>
            <a:off x="426720" y="939434"/>
            <a:ext cx="6080760" cy="6355907"/>
          </a:xfrm>
          <a:prstGeom prst="rect">
            <a:avLst/>
          </a:prstGeom>
        </p:spPr>
        <p:txBody>
          <a:bodyPr wrap="square" lIns="90000" tIns="45720" rIns="91440" bIns="45720" anchor="t">
            <a:spAutoFit/>
          </a:bodyPr>
          <a:lstStyle/>
          <a:p>
            <a:pPr marL="12700">
              <a:lnSpc>
                <a:spcPts val="1935"/>
              </a:lnSpc>
              <a:tabLst>
                <a:tab pos="516255" algn="l"/>
                <a:tab pos="4263390" algn="l"/>
              </a:tabLst>
            </a:pPr>
            <a:r>
              <a:rPr lang="en-CA" sz="850" b="1">
                <a:solidFill>
                  <a:srgbClr val="4F4F51"/>
                </a:solidFill>
                <a:latin typeface="Avenir Next LT Pro"/>
                <a:ea typeface="Baskerville" panose="02020502070401020303" pitchFamily="18" charset="0"/>
                <a:cs typeface="Arial"/>
              </a:rPr>
              <a:t>GLOBAL MARKETS</a:t>
            </a:r>
          </a:p>
          <a:p>
            <a:pPr marR="11430" algn="just">
              <a:lnSpc>
                <a:spcPct val="150000"/>
              </a:lnSpc>
              <a:spcBef>
                <a:spcPts val="530"/>
              </a:spcBef>
              <a:tabLst>
                <a:tab pos="696913" algn="l"/>
              </a:tabLst>
            </a:pPr>
            <a:r>
              <a:rPr lang="en-US" sz="850">
                <a:latin typeface="Avenir Next LT Pro"/>
                <a:ea typeface="+mn-lt"/>
                <a:cs typeface="+mn-lt"/>
              </a:rPr>
              <a:t>Global central banks would continue to grapple with inflation whilst being conscious of the risk of lower growth which remain more prominent in Europe. Consumer income is likely to remain pressured given the negative real wage growth resulting from the  elevated  inflationary environment despite the strong labor market. We believe investors will be watching the outcome of the FOMC meeting for an expectation of a rate hike,  this would likely drive another bout of  volatility across financial markets whilst investors continue to seek the catalyst for a rebound in the stock market. </a:t>
            </a:r>
          </a:p>
          <a:p>
            <a:pPr marL="12700" algn="just">
              <a:lnSpc>
                <a:spcPct val="150000"/>
              </a:lnSpc>
              <a:tabLst>
                <a:tab pos="516255" algn="l"/>
                <a:tab pos="4263390" algn="l"/>
              </a:tabLst>
            </a:pPr>
            <a:endParaRPr lang="en-GB" sz="850">
              <a:solidFill>
                <a:srgbClr val="4F4F51"/>
              </a:solidFill>
              <a:latin typeface="Avenir Next LT Pro"/>
              <a:ea typeface="+mn-lt"/>
              <a:cs typeface="Arial"/>
            </a:endParaRPr>
          </a:p>
          <a:p>
            <a:pPr marL="12700" algn="just">
              <a:lnSpc>
                <a:spcPct val="150000"/>
              </a:lnSpc>
              <a:tabLst>
                <a:tab pos="516255" algn="l"/>
                <a:tab pos="4263390" algn="l"/>
              </a:tabLst>
            </a:pPr>
            <a:endParaRPr lang="en-GB" sz="850">
              <a:solidFill>
                <a:srgbClr val="4F4F51"/>
              </a:solidFill>
              <a:latin typeface="Avenir Next LT Pro"/>
              <a:ea typeface="+mn-lt"/>
              <a:cs typeface="Arial"/>
            </a:endParaRPr>
          </a:p>
          <a:p>
            <a:pPr marL="12700">
              <a:lnSpc>
                <a:spcPts val="1935"/>
              </a:lnSpc>
              <a:tabLst>
                <a:tab pos="516255" algn="l"/>
                <a:tab pos="4263390" algn="l"/>
              </a:tabLst>
            </a:pPr>
            <a:r>
              <a:rPr lang="en-CA" sz="850" b="1">
                <a:solidFill>
                  <a:srgbClr val="4F4F51"/>
                </a:solidFill>
                <a:latin typeface="Avenir Next LT Pro"/>
                <a:ea typeface="Baskerville" panose="02020502070401020303" pitchFamily="18" charset="0"/>
                <a:cs typeface="Arial"/>
              </a:rPr>
              <a:t>DOMESTIC MARKETS</a:t>
            </a:r>
          </a:p>
          <a:p>
            <a:pPr marL="12700">
              <a:lnSpc>
                <a:spcPts val="1935"/>
              </a:lnSpc>
              <a:tabLst>
                <a:tab pos="516255" algn="l"/>
                <a:tab pos="4263390" algn="l"/>
              </a:tabLst>
            </a:pPr>
            <a:r>
              <a:rPr lang="en-CA" sz="850" b="1">
                <a:solidFill>
                  <a:srgbClr val="4F4F51"/>
                </a:solidFill>
                <a:latin typeface="Avenir Next LT Pro"/>
                <a:ea typeface="Baskerville" panose="02020502070401020303" pitchFamily="18" charset="0"/>
                <a:cs typeface="Arial"/>
              </a:rPr>
              <a:t>EQUITY</a:t>
            </a:r>
            <a:endParaRPr lang="en-CA" sz="850" b="1">
              <a:latin typeface="Avenir Next LT Pro"/>
              <a:ea typeface="Baskerville" panose="02020502070401020303" pitchFamily="18" charset="0"/>
              <a:cs typeface="Arial"/>
            </a:endParaRPr>
          </a:p>
          <a:p>
            <a:pPr marR="11430" algn="just">
              <a:lnSpc>
                <a:spcPct val="150000"/>
              </a:lnSpc>
              <a:spcBef>
                <a:spcPts val="530"/>
              </a:spcBef>
              <a:tabLst>
                <a:tab pos="696913" algn="l"/>
              </a:tabLst>
            </a:pPr>
            <a:r>
              <a:rPr lang="en-US" sz="850">
                <a:latin typeface="Avenir Next LT Pro"/>
                <a:ea typeface="+mn-lt"/>
                <a:cs typeface="+mn-lt"/>
              </a:rPr>
              <a:t>We expect  investors in the equity market to be cautious in the coming month given the expectation of an increase  in fixed income yields as indicated by the rate hike action of the CBN’s monetary policy committee. Retail speculative investors may likely book profits on positions in anticipation of more attractive fixed income instruments. Furthermore, the demand for fungible stocks by foreign portfolio investors is expected to persist and this should likely provide support for the market.</a:t>
            </a:r>
          </a:p>
          <a:p>
            <a:pPr marR="11430">
              <a:lnSpc>
                <a:spcPct val="150000"/>
              </a:lnSpc>
              <a:spcBef>
                <a:spcPts val="530"/>
              </a:spcBef>
              <a:buClr>
                <a:srgbClr val="A31E58"/>
              </a:buClr>
              <a:buSzPts val="1000"/>
              <a:tabLst>
                <a:tab pos="696913" algn="l"/>
              </a:tabLst>
            </a:pPr>
            <a:endParaRPr lang="en-GB" sz="850">
              <a:solidFill>
                <a:srgbClr val="4E4F51"/>
              </a:solidFill>
              <a:latin typeface="Avenir Next LT Pro" panose="020B0504020202020204" pitchFamily="34" charset="0"/>
              <a:ea typeface="Baskerville" panose="02020502070401020303" pitchFamily="18" charset="0"/>
              <a:cs typeface="Arial" panose="020B0604020202020204" pitchFamily="34" charset="0"/>
            </a:endParaRPr>
          </a:p>
          <a:p>
            <a:pPr marR="11430">
              <a:lnSpc>
                <a:spcPct val="105000"/>
              </a:lnSpc>
              <a:buClr>
                <a:srgbClr val="A31E58"/>
              </a:buClr>
              <a:buSzPts val="1000"/>
              <a:tabLst>
                <a:tab pos="696913" algn="l"/>
              </a:tabLst>
            </a:pPr>
            <a:r>
              <a:rPr lang="en-CA" sz="850" b="1">
                <a:solidFill>
                  <a:srgbClr val="4F4F51"/>
                </a:solidFill>
                <a:latin typeface="Avenir Next LT Pro"/>
                <a:ea typeface="Baskerville" panose="02020502070401020303" pitchFamily="18" charset="0"/>
                <a:cs typeface="Arial"/>
              </a:rPr>
              <a:t>FIXED INCOME</a:t>
            </a:r>
          </a:p>
          <a:p>
            <a:pPr marR="11430">
              <a:lnSpc>
                <a:spcPct val="105000"/>
              </a:lnSpc>
              <a:buClr>
                <a:srgbClr val="A31E58"/>
              </a:buClr>
              <a:buSzPts val="1000"/>
              <a:tabLst>
                <a:tab pos="696913" algn="l"/>
              </a:tabLst>
            </a:pPr>
            <a:endParaRPr lang="en-CA" sz="850" b="1">
              <a:solidFill>
                <a:srgbClr val="4F4F51"/>
              </a:solidFill>
              <a:latin typeface="Avenir Next LT Pro"/>
              <a:ea typeface="Baskerville" panose="02020502070401020303" pitchFamily="18" charset="0"/>
              <a:cs typeface="Arial"/>
            </a:endParaRPr>
          </a:p>
          <a:p>
            <a:pPr marR="11430" algn="just">
              <a:lnSpc>
                <a:spcPct val="150000"/>
              </a:lnSpc>
              <a:buClr>
                <a:srgbClr val="A31E58"/>
              </a:buClr>
              <a:buSzPts val="1000"/>
              <a:tabLst>
                <a:tab pos="696913" algn="l"/>
              </a:tabLst>
            </a:pPr>
            <a:r>
              <a:rPr lang="en-CA" sz="850">
                <a:latin typeface="Avenir Next LT Pro" panose="020B0504020202020204" pitchFamily="34" charset="0"/>
                <a:cs typeface="Arial" panose="020B0604020202020204" pitchFamily="34" charset="0"/>
              </a:rPr>
              <a:t>We expect a gradual uptick in yields on fixed income instruments bolstered by the rate hike action of the MPC, lower maturities and increased supply of fixed income instrument by the federal government. Furthermore, given the northward trend in inflation, we expect investors’ bid rate at auctions to tick higher as  they continue to seek compensation for real returns.</a:t>
            </a:r>
          </a:p>
          <a:p>
            <a:pPr marR="11430">
              <a:lnSpc>
                <a:spcPct val="105000"/>
              </a:lnSpc>
              <a:spcBef>
                <a:spcPts val="530"/>
              </a:spcBef>
              <a:buClr>
                <a:srgbClr val="A31E58"/>
              </a:buClr>
              <a:buSzPts val="1000"/>
              <a:tabLst>
                <a:tab pos="696913" algn="l"/>
              </a:tabLst>
            </a:pPr>
            <a:endParaRPr lang="en-CA" sz="850">
              <a:solidFill>
                <a:srgbClr val="4E4F51"/>
              </a:solidFill>
              <a:latin typeface="Avenir Next LT Pro" panose="020B0504020202020204" pitchFamily="34" charset="0"/>
              <a:cs typeface="Arial" panose="020B0604020202020204" pitchFamily="34" charset="0"/>
            </a:endParaRPr>
          </a:p>
          <a:p>
            <a:pPr marR="11430">
              <a:lnSpc>
                <a:spcPct val="105000"/>
              </a:lnSpc>
              <a:spcBef>
                <a:spcPts val="530"/>
              </a:spcBef>
              <a:buClr>
                <a:srgbClr val="A31E58"/>
              </a:buClr>
              <a:buSzPts val="1000"/>
              <a:tabLst>
                <a:tab pos="696913" algn="l"/>
              </a:tabLst>
            </a:pPr>
            <a:r>
              <a:rPr lang="en-CA" sz="850" b="1">
                <a:solidFill>
                  <a:srgbClr val="4F4F51"/>
                </a:solidFill>
                <a:latin typeface="Avenir Next LT Pro"/>
                <a:cs typeface="Arial"/>
              </a:rPr>
              <a:t>MONEY MARKET</a:t>
            </a:r>
          </a:p>
          <a:p>
            <a:pPr marR="11430">
              <a:lnSpc>
                <a:spcPct val="105000"/>
              </a:lnSpc>
              <a:spcBef>
                <a:spcPts val="530"/>
              </a:spcBef>
              <a:buClr>
                <a:srgbClr val="A31E58"/>
              </a:buClr>
              <a:buSzPts val="1000"/>
              <a:tabLst>
                <a:tab pos="696913" algn="l"/>
              </a:tabLst>
            </a:pPr>
            <a:endParaRPr lang="en-CA" sz="850" b="1">
              <a:solidFill>
                <a:srgbClr val="4F4F51"/>
              </a:solidFill>
              <a:latin typeface="Avenir Next LT Pro"/>
              <a:cs typeface="Arial"/>
            </a:endParaRPr>
          </a:p>
          <a:p>
            <a:pPr algn="just">
              <a:lnSpc>
                <a:spcPct val="150000"/>
              </a:lnSpc>
              <a:spcAft>
                <a:spcPts val="800"/>
              </a:spcAft>
            </a:pPr>
            <a:r>
              <a:rPr lang="en-US" sz="850">
                <a:latin typeface="Avenir Next LT Pro" panose="020B0504020202020204" pitchFamily="34" charset="0"/>
                <a:cs typeface="Arial" panose="020B0604020202020204" pitchFamily="34" charset="0"/>
              </a:rPr>
              <a:t>Going into the new month, we expect rates in the money market space to remain on the rise on the back of recent increase in the monetary policy rate from 11.5% - 13% by the Central Bank of Nigeria. </a:t>
            </a:r>
          </a:p>
          <a:p>
            <a:pPr marR="11430" algn="just">
              <a:lnSpc>
                <a:spcPct val="150000"/>
              </a:lnSpc>
              <a:spcBef>
                <a:spcPts val="530"/>
              </a:spcBef>
              <a:tabLst>
                <a:tab pos="696913" algn="l"/>
              </a:tabLst>
            </a:pPr>
            <a:endParaRPr lang="en-GB" sz="850">
              <a:solidFill>
                <a:srgbClr val="4E4F51"/>
              </a:solidFill>
              <a:highlight>
                <a:srgbClr val="FFFF00"/>
              </a:highlight>
              <a:latin typeface="Avenir Next LT Pro"/>
              <a:cs typeface="Arial"/>
            </a:endParaRPr>
          </a:p>
          <a:p>
            <a:pPr algn="just">
              <a:lnSpc>
                <a:spcPct val="150000"/>
              </a:lnSpc>
            </a:pPr>
            <a:endParaRPr lang="en-GB" sz="850">
              <a:solidFill>
                <a:srgbClr val="4E4F51"/>
              </a:solidFill>
              <a:latin typeface="Avenir Next LT Pro"/>
              <a:cs typeface="Arial"/>
            </a:endParaRPr>
          </a:p>
        </p:txBody>
      </p:sp>
      <p:sp>
        <p:nvSpPr>
          <p:cNvPr id="14" name="TextBox 13">
            <a:extLst>
              <a:ext uri="{FF2B5EF4-FFF2-40B4-BE49-F238E27FC236}">
                <a16:creationId xmlns:a16="http://schemas.microsoft.com/office/drawing/2014/main" id="{ADE9A228-7651-4B49-868F-996ED1F54943}"/>
              </a:ext>
            </a:extLst>
          </p:cNvPr>
          <p:cNvSpPr txBox="1"/>
          <p:nvPr/>
        </p:nvSpPr>
        <p:spPr>
          <a:xfrm>
            <a:off x="356615" y="166248"/>
            <a:ext cx="5442019" cy="369332"/>
          </a:xfrm>
          <a:prstGeom prst="rect">
            <a:avLst/>
          </a:prstGeom>
          <a:noFill/>
        </p:spPr>
        <p:txBody>
          <a:bodyPr wrap="square" rtlCol="0">
            <a:spAutoFit/>
          </a:bodyPr>
          <a:lstStyle/>
          <a:p>
            <a:r>
              <a:rPr lang="en-US" b="1">
                <a:solidFill>
                  <a:srgbClr val="A41857"/>
                </a:solidFill>
                <a:latin typeface="Avenir Next LT Pro" panose="020B0504020202020204" pitchFamily="34" charset="0"/>
              </a:rPr>
              <a:t>OUTLOOK</a:t>
            </a:r>
            <a:endParaRPr lang="en-NG" b="1">
              <a:solidFill>
                <a:srgbClr val="A41857"/>
              </a:solidFill>
              <a:latin typeface="Avenir Next LT Pro" panose="020B0504020202020204" pitchFamily="34" charset="0"/>
            </a:endParaRPr>
          </a:p>
        </p:txBody>
      </p:sp>
      <p:cxnSp>
        <p:nvCxnSpPr>
          <p:cNvPr id="15" name="Straight Connector 14">
            <a:extLst>
              <a:ext uri="{FF2B5EF4-FFF2-40B4-BE49-F238E27FC236}">
                <a16:creationId xmlns:a16="http://schemas.microsoft.com/office/drawing/2014/main" id="{C3A39CF8-C5A4-40E8-A4BE-2C723DBD7BC5}"/>
              </a:ext>
            </a:extLst>
          </p:cNvPr>
          <p:cNvCxnSpPr/>
          <p:nvPr/>
        </p:nvCxnSpPr>
        <p:spPr>
          <a:xfrm>
            <a:off x="0" y="534779"/>
            <a:ext cx="4300451" cy="0"/>
          </a:xfrm>
          <a:prstGeom prst="line">
            <a:avLst/>
          </a:prstGeom>
          <a:ln w="19050">
            <a:solidFill>
              <a:srgbClr val="85705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33703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B796A87B4B0E47BECEAA1ED86F681A" ma:contentTypeVersion="14" ma:contentTypeDescription="Create a new document." ma:contentTypeScope="" ma:versionID="014934f354265f236faa8a160f3db3a6">
  <xsd:schema xmlns:xsd="http://www.w3.org/2001/XMLSchema" xmlns:xs="http://www.w3.org/2001/XMLSchema" xmlns:p="http://schemas.microsoft.com/office/2006/metadata/properties" xmlns:ns3="e5961bc8-f26b-4f9c-9fa0-7aad6384e25d" xmlns:ns4="3f95c6bf-cd4b-42bf-8618-d45b9faeffc7" targetNamespace="http://schemas.microsoft.com/office/2006/metadata/properties" ma:root="true" ma:fieldsID="7fcfd56ca00029234fe9f1d211b1d6fe" ns3:_="" ns4:_="">
    <xsd:import namespace="e5961bc8-f26b-4f9c-9fa0-7aad6384e25d"/>
    <xsd:import namespace="3f95c6bf-cd4b-42bf-8618-d45b9faeffc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961bc8-f26b-4f9c-9fa0-7aad6384e2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f95c6bf-cd4b-42bf-8618-d45b9faeffc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19485D-F1DF-42C8-88A3-405AB3DFAE64}">
  <ds:schemaRefs>
    <ds:schemaRef ds:uri="http://schemas.microsoft.com/sharepoint/v3/contenttype/forms"/>
  </ds:schemaRefs>
</ds:datastoreItem>
</file>

<file path=customXml/itemProps2.xml><?xml version="1.0" encoding="utf-8"?>
<ds:datastoreItem xmlns:ds="http://schemas.openxmlformats.org/officeDocument/2006/customXml" ds:itemID="{FFECE46D-F0DC-4447-9DA6-24B3F0495786}">
  <ds:schemaRefs>
    <ds:schemaRef ds:uri="3f95c6bf-cd4b-42bf-8618-d45b9faeffc7"/>
    <ds:schemaRef ds:uri="e5961bc8-f26b-4f9c-9fa0-7aad6384e25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F3D8BDB9-2F61-4AA7-937B-56482F076F52}">
  <ds:schemaRefs>
    <ds:schemaRef ds:uri="3f95c6bf-cd4b-42bf-8618-d45b9faeffc7"/>
    <ds:schemaRef ds:uri="e5961bc8-f26b-4f9c-9fa0-7aad6384e25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2723</Words>
  <Application>Microsoft Office PowerPoint</Application>
  <PresentationFormat>A4 Paper (210x297 mm)</PresentationFormat>
  <Paragraphs>405</Paragraphs>
  <Slides>10</Slides>
  <Notes>10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Arial</vt:lpstr>
      <vt:lpstr>Avenir 35 Light</vt:lpstr>
      <vt:lpstr>Avenir 85 Heavy</vt:lpstr>
      <vt:lpstr>Avenir LT Std 55 Roman</vt:lpstr>
      <vt:lpstr>Avenir Next LT Pro</vt:lpstr>
      <vt:lpstr>Baskerville Old Face</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Tade Adebajo</dc:creator>
  <cp:lastModifiedBy>Oluwaseyi Adeosun</cp:lastModifiedBy>
  <cp:revision>1</cp:revision>
  <cp:lastPrinted>2021-03-04T20:34:58Z</cp:lastPrinted>
  <dcterms:created xsi:type="dcterms:W3CDTF">2020-08-09T22:41:34Z</dcterms:created>
  <dcterms:modified xsi:type="dcterms:W3CDTF">2022-06-08T15:54:17Z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46830b89-0522-4521-a680-f056259f7e73</vt:lpwstr>
  </property>
  <property fmtid="{D5CDD505-2E9C-101B-9397-08002B2CF9AE}" pid="3" name="MSIP_Label_c0049056-5948-4894-b078-305447139e35_Enabled">
    <vt:lpwstr>true</vt:lpwstr>
  </property>
  <property fmtid="{D5CDD505-2E9C-101B-9397-08002B2CF9AE}" pid="4" name="MSIP_Label_c0049056-5948-4894-b078-305447139e35_Method">
    <vt:lpwstr>Privileged</vt:lpwstr>
  </property>
  <property fmtid="{D5CDD505-2E9C-101B-9397-08002B2CF9AE}" pid="5" name="MSIP_Label_c0049056-5948-4894-b078-305447139e35_Name">
    <vt:lpwstr>c0049056-5948-4894-b078-305447139e35</vt:lpwstr>
  </property>
  <property fmtid="{D5CDD505-2E9C-101B-9397-08002B2CF9AE}" pid="6" name="MSIP_Label_c0049056-5948-4894-b078-305447139e35_SiteId">
    <vt:lpwstr>9f25a8c8-cf3d-46c4-a814-fff1e458eba0</vt:lpwstr>
  </property>
  <property fmtid="{D5CDD505-2E9C-101B-9397-08002B2CF9AE}" pid="7" name="MSIP_Label_c0049056-5948-4894-b078-305447139e35_ContentBits">
    <vt:lpwstr>1</vt:lpwstr>
  </property>
  <property fmtid="{D5CDD505-2E9C-101B-9397-08002B2CF9AE}" pid="8" name="MSIP_Label_c0049056-5948-4894-b078-305447139e35_ActionId">
    <vt:lpwstr>8238fc1a-ffee-4df4-8a94-023b8cda3ab5</vt:lpwstr>
  </property>
  <property fmtid="{D5CDD505-2E9C-101B-9397-08002B2CF9AE}" pid="9" name="MSIP_Label_c0049056-5948-4894-b078-305447139e35_SetDate">
    <vt:lpwstr>2022-05-10T16:26:35Z</vt:lpwstr>
  </property>
  <property fmtid="{D5CDD505-2E9C-101B-9397-08002B2CF9AE}" pid="10" name="ContentTypeId">
    <vt:lpwstr>0x010100FCB796A87B4B0E47BECEAA1ED86F681A</vt:lpwstr>
  </property>
</Properties>
</file>